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6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7.xml" ContentType="application/vnd.openxmlformats-officedocument.presentationml.tags+xml"/>
  <Override PartName="/ppt/notesSlides/notesSlide18.xml" ContentType="application/vnd.openxmlformats-officedocument.presentationml.notesSlide+xml"/>
  <Override PartName="/ppt/tags/tag8.xml" ContentType="application/vnd.openxmlformats-officedocument.presentationml.tags+xml"/>
  <Override PartName="/ppt/notesSlides/notesSlide19.xml" ContentType="application/vnd.openxmlformats-officedocument.presentationml.notesSlide+xml"/>
  <Override PartName="/ppt/tags/tag9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0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33" r:id="rId1"/>
  </p:sldMasterIdLst>
  <p:notesMasterIdLst>
    <p:notesMasterId r:id="rId39"/>
  </p:notesMasterIdLst>
  <p:sldIdLst>
    <p:sldId id="506" r:id="rId2"/>
    <p:sldId id="509" r:id="rId3"/>
    <p:sldId id="418" r:id="rId4"/>
    <p:sldId id="516" r:id="rId5"/>
    <p:sldId id="451" r:id="rId6"/>
    <p:sldId id="463" r:id="rId7"/>
    <p:sldId id="465" r:id="rId8"/>
    <p:sldId id="423" r:id="rId9"/>
    <p:sldId id="422" r:id="rId10"/>
    <p:sldId id="502" r:id="rId11"/>
    <p:sldId id="421" r:id="rId12"/>
    <p:sldId id="454" r:id="rId13"/>
    <p:sldId id="503" r:id="rId14"/>
    <p:sldId id="475" r:id="rId15"/>
    <p:sldId id="511" r:id="rId16"/>
    <p:sldId id="505" r:id="rId17"/>
    <p:sldId id="495" r:id="rId18"/>
    <p:sldId id="499" r:id="rId19"/>
    <p:sldId id="496" r:id="rId20"/>
    <p:sldId id="487" r:id="rId21"/>
    <p:sldId id="498" r:id="rId22"/>
    <p:sldId id="512" r:id="rId23"/>
    <p:sldId id="488" r:id="rId24"/>
    <p:sldId id="489" r:id="rId25"/>
    <p:sldId id="490" r:id="rId26"/>
    <p:sldId id="515" r:id="rId27"/>
    <p:sldId id="504" r:id="rId28"/>
    <p:sldId id="424" r:id="rId29"/>
    <p:sldId id="508" r:id="rId30"/>
    <p:sldId id="513" r:id="rId31"/>
    <p:sldId id="432" r:id="rId32"/>
    <p:sldId id="469" r:id="rId33"/>
    <p:sldId id="497" r:id="rId34"/>
    <p:sldId id="500" r:id="rId35"/>
    <p:sldId id="501" r:id="rId36"/>
    <p:sldId id="517" r:id="rId37"/>
    <p:sldId id="390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9995"/>
    <a:srgbClr val="FFFD78"/>
    <a:srgbClr val="6D97BF"/>
    <a:srgbClr val="A0B0C1"/>
    <a:srgbClr val="8C110A"/>
    <a:srgbClr val="1C1C1C"/>
    <a:srgbClr val="DDDDDD"/>
    <a:srgbClr val="AFB09F"/>
    <a:srgbClr val="C8B9A6"/>
    <a:srgbClr val="418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35370"/>
    <p:restoredTop sz="77335"/>
  </p:normalViewPr>
  <p:slideViewPr>
    <p:cSldViewPr snapToGrid="0" snapToObjects="1" showGuides="1">
      <p:cViewPr>
        <p:scale>
          <a:sx n="88" d="100"/>
          <a:sy n="88" d="100"/>
        </p:scale>
        <p:origin x="1072" y="360"/>
      </p:cViewPr>
      <p:guideLst>
        <p:guide orient="horz" pos="2160"/>
        <p:guide pos="3216"/>
      </p:guideLst>
    </p:cSldViewPr>
  </p:slideViewPr>
  <p:outlineViewPr>
    <p:cViewPr>
      <p:scale>
        <a:sx n="33" d="100"/>
        <a:sy n="33" d="100"/>
      </p:scale>
      <p:origin x="0" y="-31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15D8C-BFDF-2D42-931F-25E06C5F5D52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44A0E-38FD-2445-AB69-5F020EC840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3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Relationship Id="rId3" Type="http://schemas.openxmlformats.org/officeDocument/2006/relationships/hyperlink" Target="http://creativecommons.org/licenses/by/4.0/" TargetMode="Externa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8482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SENSITIVE</a:t>
            </a:r>
            <a:r>
              <a:rPr lang="en-US" baseline="0" dirty="0" smtClean="0"/>
              <a:t> DATA </a:t>
            </a:r>
            <a:r>
              <a:rPr lang="en-US" dirty="0" smtClean="0"/>
              <a:t>ALERT – PHI review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7879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 especiall</a:t>
            </a:r>
            <a:r>
              <a:rPr lang="en-US" baseline="0" dirty="0" smtClean="0"/>
              <a:t>y when it comes to sharing your data</a:t>
            </a:r>
          </a:p>
          <a:p>
            <a:r>
              <a:rPr lang="en-US" baseline="0" dirty="0" smtClean="0"/>
              <a:t>Rigor and reproducibility is </a:t>
            </a:r>
            <a:r>
              <a:rPr lang="en-US" baseline="0" smtClean="0"/>
              <a:t>the broad theme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92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Coming from</a:t>
            </a:r>
            <a:r>
              <a:rPr lang="en-US" baseline="0" dirty="0" smtClean="0"/>
              <a:t> the NIH - highlight new requirements to look more critically at citations</a:t>
            </a:r>
          </a:p>
          <a:p>
            <a:r>
              <a:rPr lang="en-US" dirty="0" smtClean="0"/>
              <a:t>http://grants.nih.gov/reproducibility/faqs.htm#4825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9115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More on figure legends later in the series!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693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Want to point this out b/c</a:t>
            </a:r>
            <a:r>
              <a:rPr lang="en-US" baseline="0" dirty="0" smtClean="0"/>
              <a:t> this is important part of planning prior to data collection. IACUC and IRB will want to know how you thought about these details</a:t>
            </a:r>
          </a:p>
          <a:p>
            <a:endParaRPr lang="en-US" baseline="0" dirty="0" smtClean="0"/>
          </a:p>
          <a:p>
            <a:r>
              <a:rPr lang="en-US" baseline="0" dirty="0" smtClean="0"/>
              <a:t>*basic descriptive statistics and tests understanding required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8736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Relates to QA as well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4907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495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Vitamin D Study Protocol -&gt;</a:t>
            </a:r>
            <a:r>
              <a:rPr lang="en-US" baseline="0" dirty="0" smtClean="0"/>
              <a:t> Identify data elements in small groups (15 min); create a ”form” to capture necessary data</a:t>
            </a:r>
            <a:endParaRPr lang="en-US" dirty="0" smtClean="0"/>
          </a:p>
          <a:p>
            <a:r>
              <a:rPr lang="en-US" dirty="0" smtClean="0"/>
              <a:t>trade with another</a:t>
            </a:r>
            <a:r>
              <a:rPr lang="en-US" baseline="0" dirty="0" smtClean="0"/>
              <a:t> group and compare data elements and form (10 min)</a:t>
            </a:r>
          </a:p>
          <a:p>
            <a:r>
              <a:rPr lang="en-US" baseline="0" dirty="0" smtClean="0"/>
              <a:t>where to standardize?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Study Protocol received from https://</a:t>
            </a:r>
            <a:r>
              <a:rPr lang="en-US" baseline="0" dirty="0" err="1" smtClean="0"/>
              <a:t>github.com</a:t>
            </a:r>
            <a:r>
              <a:rPr lang="en-US" baseline="0" dirty="0" smtClean="0"/>
              <a:t>/</a:t>
            </a:r>
            <a:r>
              <a:rPr lang="en-US" baseline="0" dirty="0" err="1" smtClean="0"/>
              <a:t>clirdlf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eresearchnetwork</a:t>
            </a:r>
            <a:endParaRPr lang="en-US" baseline="0" dirty="0" smtClean="0"/>
          </a:p>
          <a:p>
            <a:r>
              <a:rPr lang="en-US" baseline="0" dirty="0" smtClean="0"/>
              <a:t>License to </a:t>
            </a:r>
            <a:r>
              <a:rPr lang="en-US" baseline="0" dirty="0" err="1" smtClean="0"/>
              <a:t>resuse</a:t>
            </a:r>
            <a:r>
              <a:rPr lang="en-US" baseline="0" dirty="0" smtClean="0"/>
              <a:t>: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http://creativecommons.org/licenses/by/4.0/</a:t>
            </a:r>
            <a:endParaRPr lang="en-US" sz="1200" b="0" i="0" u="none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517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081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Repository where</a:t>
            </a:r>
            <a:r>
              <a:rPr lang="en-US" baseline="0" dirty="0" smtClean="0"/>
              <a:t> you find are a number of survey tools for different subjects that contain data elements that should be collected = standardization!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818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7631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Identify standards</a:t>
            </a:r>
            <a:r>
              <a:rPr lang="en-US" baseline="0" dirty="0" smtClean="0"/>
              <a:t> for your field – worksheet (10 min)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93326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291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Always</a:t>
            </a:r>
            <a:r>
              <a:rPr lang="en-US" baseline="0" dirty="0" smtClean="0"/>
              <a:t> k</a:t>
            </a:r>
            <a:r>
              <a:rPr lang="en-US" dirty="0" smtClean="0"/>
              <a:t>eep</a:t>
            </a:r>
            <a:r>
              <a:rPr lang="en-US" baseline="0" dirty="0" smtClean="0"/>
              <a:t> raw data separate!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882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document provided by Jennifer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Dinalo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L.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Kysh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through a workshop titled “Student See, Student Do: Mentoring Students in Research Data Management” at the AAMC Western Group on Education Affairs 2017 meeting.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185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Exercise:</a:t>
            </a:r>
            <a:r>
              <a:rPr lang="en-US" baseline="0" dirty="0" smtClean="0"/>
              <a:t> use the worksheet to create a data dictionary for the previous (cigarette smoking) example and/or for your on experiment(s) (10 min)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9B36F8A-35C8-FD45-8207-12A478C1590A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5012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Letisha’s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6722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Letisha’s</a:t>
            </a:r>
            <a:r>
              <a:rPr lang="en-US" baseline="0" dirty="0" smtClean="0"/>
              <a:t>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92281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Exercise:</a:t>
            </a:r>
            <a:r>
              <a:rPr lang="en-US" baseline="0" dirty="0" smtClean="0"/>
              <a:t> create data validation/entry limitations on the </a:t>
            </a:r>
            <a:r>
              <a:rPr lang="en-US" baseline="0" dirty="0" err="1" smtClean="0"/>
              <a:t>xls</a:t>
            </a:r>
            <a:r>
              <a:rPr lang="en-US" baseline="0" dirty="0" smtClean="0"/>
              <a:t>; enter the data for the cigarette study (10 min)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8433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Active data</a:t>
            </a:r>
            <a:r>
              <a:rPr lang="en-US" baseline="0" dirty="0" smtClean="0"/>
              <a:t> collection</a:t>
            </a:r>
          </a:p>
          <a:p>
            <a:r>
              <a:rPr lang="en-US" baseline="0" dirty="0" smtClean="0"/>
              <a:t>Download dictionaries</a:t>
            </a:r>
          </a:p>
          <a:p>
            <a:r>
              <a:rPr lang="en-US" baseline="0" dirty="0" smtClean="0"/>
              <a:t>Download data pipe to OSF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36848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WORKFLOW TIP!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serves as a place to “collect” data but also for</a:t>
            </a:r>
            <a:r>
              <a:rPr lang="en-US" baseline="0" dirty="0" smtClean="0"/>
              <a:t> the</a:t>
            </a:r>
            <a:r>
              <a:rPr lang="en-US" dirty="0" smtClean="0"/>
              <a:t> many</a:t>
            </a:r>
            <a:r>
              <a:rPr lang="en-US" baseline="0" dirty="0" smtClean="0"/>
              <a:t> other RDM </a:t>
            </a:r>
            <a:r>
              <a:rPr lang="en-US" dirty="0" smtClean="0"/>
              <a:t>purposes </a:t>
            </a:r>
            <a:r>
              <a:rPr lang="en-US" baseline="0" dirty="0" smtClean="0"/>
              <a:t>discussed in today’s workshop = addressing rigor and repro issue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Connects with </a:t>
            </a:r>
            <a:r>
              <a:rPr lang="en-US" baseline="0" dirty="0" err="1" smtClean="0"/>
              <a:t>figshare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github</a:t>
            </a:r>
            <a:r>
              <a:rPr lang="en-US" baseline="0" dirty="0" smtClean="0"/>
              <a:t>, google drive, Box, Dropbox and other places you store your files/data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(review)</a:t>
            </a:r>
            <a:r>
              <a:rPr lang="en-US" baseline="0" dirty="0" smtClean="0"/>
              <a:t> </a:t>
            </a:r>
            <a:r>
              <a:rPr lang="en-US" dirty="0" smtClean="0"/>
              <a:t>Useful</a:t>
            </a:r>
            <a:r>
              <a:rPr lang="en-US" baseline="0" dirty="0" smtClean="0"/>
              <a:t> guides for OSF: http://</a:t>
            </a:r>
            <a:r>
              <a:rPr lang="en-US" baseline="0" dirty="0" err="1" smtClean="0"/>
              <a:t>help.osf.io</a:t>
            </a:r>
            <a:r>
              <a:rPr lang="en-US" baseline="0" dirty="0" smtClean="0"/>
              <a:t>/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58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r>
              <a:rPr lang="en-US" baseline="0" dirty="0" smtClean="0"/>
              <a:t> FROM LAST TIME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collection: raw data (machine, </a:t>
            </a:r>
            <a:r>
              <a:rPr lang="en-US" baseline="0" dirty="0" err="1" smtClean="0"/>
              <a:t>xls</a:t>
            </a:r>
            <a:r>
              <a:rPr lang="en-US" baseline="0" dirty="0" smtClean="0"/>
              <a:t>, paper)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Assurance: standards</a:t>
            </a:r>
            <a:r>
              <a:rPr lang="en-US" baseline="0" dirty="0" smtClean="0"/>
              <a:t> relates to outliers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14704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8391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06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sharing: Funder/publisher requirements? quality of repository?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analysis:</a:t>
            </a:r>
            <a:r>
              <a:rPr lang="en-US" baseline="0" dirty="0" smtClean="0"/>
              <a:t> ties to sharing - how are your tools affect that?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641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this apply to you? – think about it</a:t>
            </a:r>
            <a:r>
              <a:rPr lang="is-IS" dirty="0" smtClean="0"/>
              <a:t>…</a:t>
            </a:r>
          </a:p>
          <a:p>
            <a:r>
              <a:rPr lang="is-IS" dirty="0" smtClean="0"/>
              <a:t>Can get out of hand quickly!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77201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your desktop</a:t>
            </a:r>
            <a:r>
              <a:rPr lang="en-US" baseline="0" dirty="0" smtClean="0"/>
              <a:t> look like this?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4240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5 min</a:t>
            </a:r>
          </a:p>
          <a:p>
            <a:r>
              <a:rPr lang="en-US" dirty="0" smtClean="0"/>
              <a:t>=25 min</a:t>
            </a:r>
          </a:p>
          <a:p>
            <a:r>
              <a:rPr lang="en-US" dirty="0" smtClean="0"/>
              <a:t>Hierarchies</a:t>
            </a:r>
            <a:r>
              <a:rPr lang="en-US" baseline="0" dirty="0" smtClean="0"/>
              <a:t> are great for one person/small team not great for collabo</a:t>
            </a:r>
          </a:p>
          <a:p>
            <a:r>
              <a:rPr lang="en-US" baseline="0" dirty="0" smtClean="0"/>
              <a:t>Tags let you put an item in multiple categories, </a:t>
            </a:r>
            <a:r>
              <a:rPr lang="en-US" baseline="0" dirty="0" err="1" smtClean="0"/>
              <a:t>mistagging</a:t>
            </a:r>
            <a:r>
              <a:rPr lang="en-US" baseline="0" dirty="0" smtClean="0"/>
              <a:t>/inconsistent tagging is a problem (citation management software work arounds on computers – adding tags to files and/or making shortcuts)</a:t>
            </a:r>
          </a:p>
          <a:p>
            <a:endParaRPr lang="en-US" dirty="0" smtClean="0"/>
          </a:p>
          <a:p>
            <a:r>
              <a:rPr lang="en-US" dirty="0" smtClean="0"/>
              <a:t>How do</a:t>
            </a:r>
            <a:r>
              <a:rPr lang="en-US" baseline="0" dirty="0" smtClean="0"/>
              <a:t> you organize?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arc.leeds.ac.uk</a:t>
            </a:r>
            <a:r>
              <a:rPr lang="en-US" dirty="0" smtClean="0"/>
              <a:t>/using-the-systems/getting-started/using-</a:t>
            </a:r>
            <a:r>
              <a:rPr lang="en-US" dirty="0" err="1" smtClean="0"/>
              <a:t>linux</a:t>
            </a:r>
            <a:r>
              <a:rPr lang="en-US" dirty="0" smtClean="0"/>
              <a:t>-the-basics/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845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88001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012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346947"/>
            <a:ext cx="7667244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0626" y="4282763"/>
            <a:ext cx="7667244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0626" y="1484779"/>
            <a:ext cx="7667244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47522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66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47419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3pPr marL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278805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3pPr marL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59385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3pPr marL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596007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3pPr marL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724372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6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/>
          <a:p>
            <a:fld id="{8DDF16DB-8200-E24A-8595-3E38B31C4242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6272785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8DDF16DB-8200-E24A-8595-3E38B31C4242}" type="datetimeFigureOut">
              <a:rPr lang="en-US" smtClean="0"/>
              <a:t>4/5/17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8" Type="http://schemas.openxmlformats.org/officeDocument/2006/relationships/image" Target="../media/image2.png"/><Relationship Id="rId19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8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9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8DDF16DB-8200-E24A-8595-3E38B31C4242}" type="datetimeFigureOut">
              <a:rPr lang="en-US" smtClean="0"/>
              <a:t>4/5/17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j-lt"/>
              </a:defRPr>
            </a:lvl1pPr>
          </a:lstStyle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359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4" r:id="rId1"/>
    <p:sldLayoutId id="2147484235" r:id="rId2"/>
    <p:sldLayoutId id="2147484236" r:id="rId3"/>
    <p:sldLayoutId id="2147484237" r:id="rId4"/>
    <p:sldLayoutId id="2147484238" r:id="rId5"/>
    <p:sldLayoutId id="2147484239" r:id="rId6"/>
    <p:sldLayoutId id="2147484240" r:id="rId7"/>
    <p:sldLayoutId id="2147484241" r:id="rId8"/>
    <p:sldLayoutId id="2147484242" r:id="rId9"/>
    <p:sldLayoutId id="2147484243" r:id="rId10"/>
    <p:sldLayoutId id="2147484244" r:id="rId11"/>
    <p:sldLayoutId id="2147484245" r:id="rId12"/>
    <p:sldLayoutId id="2147484246" r:id="rId13"/>
    <p:sldLayoutId id="2147484247" r:id="rId14"/>
    <p:sldLayoutId id="2147484248" r:id="rId15"/>
    <p:sldLayoutId id="2147484250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kern="1200" cap="none" baseline="0"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rants.nih.gov/reproducibility/index.htm" TargetMode="Externa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5.png"/><Relationship Id="rId5" Type="http://schemas.openxmlformats.org/officeDocument/2006/relationships/hyperlink" Target="https://dmice.ohsu.edu/bd2k/topics.html" TargetMode="External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biomath.info/power/" TargetMode="External"/><Relationship Id="rId4" Type="http://schemas.openxmlformats.org/officeDocument/2006/relationships/hyperlink" Target="http://www.surveysystem.com/sscalc.htm" TargetMode="External"/><Relationship Id="rId5" Type="http://schemas.openxmlformats.org/officeDocument/2006/relationships/hyperlink" Target="http://powerandsamplesize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16.jpg"/><Relationship Id="rId5" Type="http://schemas.openxmlformats.org/officeDocument/2006/relationships/image" Target="../media/image17.png"/><Relationship Id="rId6" Type="http://schemas.openxmlformats.org/officeDocument/2006/relationships/hyperlink" Target="NULL" TargetMode="External"/><Relationship Id="rId7" Type="http://schemas.openxmlformats.org/officeDocument/2006/relationships/hyperlink" Target="NULL" TargetMode="External"/><Relationship Id="rId8" Type="http://schemas.openxmlformats.org/officeDocument/2006/relationships/hyperlink" Target="https://dmice.ohsu.edu/bd2k/topics.html" TargetMode="External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18.png"/><Relationship Id="rId5" Type="http://schemas.openxmlformats.org/officeDocument/2006/relationships/hyperlink" Target="https://www.nlm.nih.gov/cde/" TargetMode="External"/><Relationship Id="rId6" Type="http://schemas.openxmlformats.org/officeDocument/2006/relationships/hyperlink" Target="https://dmice.ohsu.edu/bd2k/topics.html" TargetMode="External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19.png"/><Relationship Id="rId5" Type="http://schemas.openxmlformats.org/officeDocument/2006/relationships/hyperlink" Target="https://dmice.ohsu.edu/bd2k/topics.html" TargetMode="External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3.png"/><Relationship Id="rId5" Type="http://schemas.openxmlformats.org/officeDocument/2006/relationships/hyperlink" Target="http://sched.co/9DWa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22.png"/><Relationship Id="rId5" Type="http://schemas.openxmlformats.org/officeDocument/2006/relationships/hyperlink" Target="https://dmice.ohsu.edu/bd2k/topics.html" TargetMode="External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octri.ohsu.edu/redcap/" TargetMode="External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help.osf.io/" TargetMode="External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microsoft.com/office/2007/relationships/hdphoto" Target="../media/hdphoto3.wdp"/><Relationship Id="rId5" Type="http://schemas.openxmlformats.org/officeDocument/2006/relationships/hyperlink" Target="NULL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6541" y="1526812"/>
            <a:ext cx="82145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409995"/>
                </a:solidFill>
                <a:latin typeface="+mj-lt"/>
                <a:ea typeface="Montserrat" charset="0"/>
                <a:cs typeface="Montserrat" charset="0"/>
              </a:rPr>
              <a:t>Research Project Workshop 03:</a:t>
            </a:r>
          </a:p>
          <a:p>
            <a:pPr algn="ctr"/>
            <a:r>
              <a:rPr lang="en-US" sz="4000" dirty="0">
                <a:latin typeface="+mj-lt"/>
              </a:rPr>
              <a:t>Research Data Management </a:t>
            </a:r>
            <a:r>
              <a:rPr lang="en-US" sz="4000" dirty="0" smtClean="0">
                <a:latin typeface="+mj-lt"/>
              </a:rPr>
              <a:t>(RDM) Best Practices</a:t>
            </a:r>
            <a:endParaRPr lang="en-US" sz="4000" dirty="0" smtClean="0">
              <a:solidFill>
                <a:srgbClr val="409995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5404" y="3924201"/>
            <a:ext cx="7556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  <a:ea typeface="Montserrat" charset="0"/>
                <a:cs typeface="Montserrat" charset="0"/>
              </a:rPr>
              <a:t>April</a:t>
            </a:r>
            <a:r>
              <a:rPr lang="en-US" sz="2400" dirty="0">
                <a:latin typeface="+mj-lt"/>
                <a:ea typeface="Montserrat" charset="0"/>
                <a:cs typeface="Montserrat" charset="0"/>
              </a:rPr>
              <a:t> </a:t>
            </a:r>
            <a:r>
              <a:rPr lang="en-US" sz="2400" dirty="0" smtClean="0">
                <a:latin typeface="+mj-lt"/>
                <a:ea typeface="Montserrat" charset="0"/>
                <a:cs typeface="Montserrat" charset="0"/>
              </a:rPr>
              <a:t>05, 2017</a:t>
            </a:r>
          </a:p>
          <a:p>
            <a:pPr algn="ctr"/>
            <a:r>
              <a:rPr lang="en-US" sz="2400" dirty="0" smtClean="0">
                <a:latin typeface="+mj-lt"/>
                <a:ea typeface="Montserrat" charset="0"/>
                <a:cs typeface="Montserrat" charset="0"/>
              </a:rPr>
              <a:t>Instructor: Letisha Wyatt, PhD</a:t>
            </a:r>
            <a:endParaRPr lang="en-US" sz="2400" dirty="0">
              <a:latin typeface="+mj-lt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67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500" y="177801"/>
            <a:ext cx="7200900" cy="5808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83845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019"/>
            <a:ext cx="9144000" cy="887382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409995"/>
                </a:solidFill>
              </a:rPr>
              <a:t>naming your files</a:t>
            </a:r>
            <a:endParaRPr lang="en-US" b="1" dirty="0">
              <a:solidFill>
                <a:srgbClr val="4099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564" y="3371280"/>
            <a:ext cx="8778436" cy="2564297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3600" dirty="0" smtClean="0"/>
              <a:t> Descriptive as possible </a:t>
            </a:r>
          </a:p>
          <a:p>
            <a:pPr>
              <a:buFont typeface="Wingdings" charset="2"/>
              <a:buChar char="q"/>
            </a:pPr>
            <a:r>
              <a:rPr lang="en-US" sz="3600" dirty="0" smtClean="0"/>
              <a:t> Consistent for related files</a:t>
            </a:r>
          </a:p>
          <a:p>
            <a:pPr>
              <a:buFont typeface="Wingdings" charset="2"/>
              <a:buChar char="q"/>
            </a:pPr>
            <a:r>
              <a:rPr lang="en-US" sz="3600" dirty="0" smtClean="0"/>
              <a:t> YYYYMMDD </a:t>
            </a:r>
            <a:r>
              <a:rPr lang="en-US" sz="3600" dirty="0"/>
              <a:t>or </a:t>
            </a:r>
            <a:r>
              <a:rPr lang="en-US" sz="3600" dirty="0" smtClean="0"/>
              <a:t>YYMMDD (per ISO)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333480" y="1433260"/>
            <a:ext cx="9477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FF0000"/>
                </a:solidFill>
              </a:rPr>
              <a:t>Bad</a:t>
            </a:r>
          </a:p>
          <a:p>
            <a:pPr algn="ctr"/>
            <a:r>
              <a:rPr lang="en-US" sz="3600" dirty="0" smtClean="0"/>
              <a:t>bob_1262011.tif</a:t>
            </a:r>
          </a:p>
        </p:txBody>
      </p:sp>
    </p:spTree>
    <p:extLst>
      <p:ext uri="{BB962C8B-B14F-4D97-AF65-F5344CB8AC3E}">
        <p14:creationId xmlns:p14="http://schemas.microsoft.com/office/powerpoint/2010/main" val="181240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08" y="27020"/>
            <a:ext cx="9076292" cy="87134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409995"/>
                </a:solidFill>
              </a:rPr>
              <a:t>naming your files</a:t>
            </a:r>
            <a:endParaRPr lang="en-US" b="1" dirty="0">
              <a:solidFill>
                <a:srgbClr val="4099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851" y="3929013"/>
            <a:ext cx="8742813" cy="1974481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650" dirty="0" smtClean="0"/>
              <a:t> Avoid special characters</a:t>
            </a:r>
          </a:p>
          <a:p>
            <a:pPr>
              <a:buFont typeface="Wingdings" charset="2"/>
              <a:buChar char="q"/>
            </a:pPr>
            <a:r>
              <a:rPr lang="en-US" sz="2650" dirty="0" smtClean="0"/>
              <a:t> Use </a:t>
            </a:r>
            <a:r>
              <a:rPr lang="en-US" sz="2650" dirty="0"/>
              <a:t>underscores, dashes, or periods for </a:t>
            </a:r>
            <a:r>
              <a:rPr lang="en-US" sz="2650" dirty="0" smtClean="0"/>
              <a:t>separation </a:t>
            </a:r>
          </a:p>
          <a:p>
            <a:pPr>
              <a:buFont typeface="Wingdings" charset="2"/>
              <a:buChar char="q"/>
            </a:pPr>
            <a:r>
              <a:rPr lang="en-US" sz="2650" dirty="0" smtClean="0"/>
              <a:t> Forced ordering by numbering with leading zeros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-269176" y="1644245"/>
            <a:ext cx="9413176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000" dirty="0"/>
          </a:p>
          <a:p>
            <a:pPr algn="ctr"/>
            <a:r>
              <a:rPr lang="en-US" sz="2800" b="1" dirty="0" smtClean="0">
                <a:solidFill>
                  <a:srgbClr val="00B050"/>
                </a:solidFill>
              </a:rPr>
              <a:t>Better</a:t>
            </a:r>
          </a:p>
          <a:p>
            <a:pPr algn="ctr"/>
            <a:r>
              <a:rPr lang="en-US" sz="2800" dirty="0" smtClean="0"/>
              <a:t>project </a:t>
            </a:r>
            <a:r>
              <a:rPr lang="en-US" sz="2800" dirty="0" err="1" smtClean="0"/>
              <a:t>name_experiment</a:t>
            </a:r>
            <a:r>
              <a:rPr lang="en-US" sz="2800" dirty="0" smtClean="0"/>
              <a:t> name or desc_date_creator_v1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2353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1121229" y="867413"/>
            <a:ext cx="7150100" cy="5063488"/>
            <a:chOff x="419100" y="102342"/>
            <a:chExt cx="7736336" cy="56726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" y="102342"/>
              <a:ext cx="4254500" cy="5672667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584" y="3921123"/>
              <a:ext cx="3168852" cy="1853886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584" y="199778"/>
              <a:ext cx="3077916" cy="161590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6584" y="2070396"/>
              <a:ext cx="3168852" cy="153915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0" y="66139"/>
            <a:ext cx="9144000" cy="610774"/>
          </a:xfrm>
        </p:spPr>
        <p:txBody>
          <a:bodyPr>
            <a:noAutofit/>
          </a:bodyPr>
          <a:lstStyle/>
          <a:p>
            <a:pPr algn="ctr"/>
            <a:r>
              <a:rPr lang="en-US" sz="4000" b="1" smtClean="0">
                <a:solidFill>
                  <a:srgbClr val="409995"/>
                </a:solidFill>
              </a:rPr>
              <a:t>versioning</a:t>
            </a:r>
            <a:endParaRPr lang="en-US" sz="4000" b="1">
              <a:solidFill>
                <a:srgbClr val="409995"/>
              </a:solidFill>
            </a:endParaRP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21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620" y="2464128"/>
            <a:ext cx="8496579" cy="1081177"/>
          </a:xfrm>
        </p:spPr>
        <p:txBody>
          <a:bodyPr anchor="ctr">
            <a:noAutofit/>
          </a:bodyPr>
          <a:lstStyle/>
          <a:p>
            <a:pPr algn="ctr"/>
            <a:r>
              <a:rPr lang="en-US" sz="4800" b="1" dirty="0" smtClean="0">
                <a:solidFill>
                  <a:srgbClr val="409995"/>
                </a:solidFill>
              </a:rPr>
              <a:t>experimental design</a:t>
            </a:r>
            <a:endParaRPr lang="en-US" sz="4800" b="1" dirty="0">
              <a:solidFill>
                <a:srgbClr val="4099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36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Arrow 6"/>
          <p:cNvSpPr/>
          <p:nvPr/>
        </p:nvSpPr>
        <p:spPr>
          <a:xfrm>
            <a:off x="1226034" y="877547"/>
            <a:ext cx="7285614" cy="2842607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3767" y="2045598"/>
            <a:ext cx="5506016" cy="64617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600" dirty="0">
                <a:latin typeface="Montserrat" charset="0"/>
                <a:ea typeface="Montserrat" charset="0"/>
                <a:cs typeface="Montserrat" charset="0"/>
              </a:rPr>
              <a:t>Scientific </a:t>
            </a:r>
            <a:r>
              <a:rPr lang="en-US" sz="1600" b="1" dirty="0">
                <a:latin typeface="Montserrat" charset="0"/>
                <a:ea typeface="Montserrat" charset="0"/>
                <a:cs typeface="Montserrat" charset="0"/>
              </a:rPr>
              <a:t>significance</a:t>
            </a:r>
            <a:r>
              <a:rPr lang="en-US" sz="1600" dirty="0">
                <a:latin typeface="Montserrat" charset="0"/>
                <a:ea typeface="Montserrat" charset="0"/>
                <a:cs typeface="Montserrat" charset="0"/>
              </a:rPr>
              <a:t> Importance of the proposed problem for advancing scientific knowledge.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706992" y="3353948"/>
            <a:ext cx="7188593" cy="2921669"/>
            <a:chOff x="706993" y="3020356"/>
            <a:chExt cx="7188593" cy="2921669"/>
          </a:xfrm>
        </p:grpSpPr>
        <p:sp>
          <p:nvSpPr>
            <p:cNvPr id="8" name="Right Arrow 7"/>
            <p:cNvSpPr/>
            <p:nvPr/>
          </p:nvSpPr>
          <p:spPr>
            <a:xfrm rot="10800000">
              <a:off x="706993" y="3020356"/>
              <a:ext cx="7188593" cy="2921669"/>
            </a:xfrm>
            <a:prstGeom prst="rightArrow">
              <a:avLst/>
            </a:prstGeom>
            <a:solidFill>
              <a:srgbClr val="FFFD78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0" dirty="0"/>
            </a:p>
          </p:txBody>
        </p:sp>
        <p:sp>
          <p:nvSpPr>
            <p:cNvPr id="5" name="Rectangle 4"/>
            <p:cNvSpPr/>
            <p:nvPr/>
          </p:nvSpPr>
          <p:spPr>
            <a:xfrm>
              <a:off x="1487550" y="4181724"/>
              <a:ext cx="6347304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500" dirty="0">
                  <a:latin typeface="Montserrat" charset="0"/>
                  <a:ea typeface="Montserrat" charset="0"/>
                  <a:cs typeface="Montserrat" charset="0"/>
                </a:rPr>
                <a:t>Scientific </a:t>
              </a:r>
              <a:r>
                <a:rPr lang="en-US" sz="1500" b="1" dirty="0">
                  <a:latin typeface="Montserrat" charset="0"/>
                  <a:ea typeface="Montserrat" charset="0"/>
                  <a:cs typeface="Montserrat" charset="0"/>
                </a:rPr>
                <a:t>premise</a:t>
              </a:r>
              <a:r>
                <a:rPr lang="en-US" sz="1500" dirty="0">
                  <a:latin typeface="Montserrat" charset="0"/>
                  <a:ea typeface="Montserrat" charset="0"/>
                  <a:cs typeface="Montserrat" charset="0"/>
                </a:rPr>
                <a:t> Evaluation of the citations used as the basis for the proposal. Identification of strengths and weakness.</a:t>
              </a: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75492" y="6417609"/>
            <a:ext cx="90685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Montserrat" charset="0"/>
                <a:ea typeface="Montserrat" charset="0"/>
                <a:cs typeface="Montserrat" charset="0"/>
              </a:rPr>
              <a:t>“rigor of experimental design, relevant biological variables, authentication of key resources”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174167"/>
            <a:ext cx="9144000" cy="716692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significance &amp; premise</a:t>
            </a:r>
            <a:endParaRPr lang="en-US" sz="4000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33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6581001"/>
            <a:ext cx="2380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smtClean="0">
                <a:hlinkClick r:id="rId2"/>
              </a:rPr>
              <a:t>NIH </a:t>
            </a:r>
            <a:r>
              <a:rPr lang="en-US" sz="1200" dirty="0" smtClean="0"/>
              <a:t>on reproducibility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7" t="14635" r="10635" b="5873"/>
          <a:stretch/>
        </p:blipFill>
        <p:spPr>
          <a:xfrm>
            <a:off x="449941" y="419860"/>
            <a:ext cx="8432802" cy="54874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6826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63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409995"/>
                </a:solidFill>
              </a:rPr>
              <a:t>n</a:t>
            </a:r>
            <a:r>
              <a:rPr lang="en-US" smtClean="0">
                <a:solidFill>
                  <a:srgbClr val="409995"/>
                </a:solidFill>
              </a:rPr>
              <a:t>ature </a:t>
            </a:r>
            <a:r>
              <a:rPr lang="en-US" dirty="0" smtClean="0">
                <a:solidFill>
                  <a:srgbClr val="409995"/>
                </a:solidFill>
              </a:rPr>
              <a:t>checklist</a:t>
            </a:r>
            <a:endParaRPr lang="en-US" dirty="0">
              <a:solidFill>
                <a:srgbClr val="40999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7" t="10601" r="34531" b="12538"/>
          <a:stretch/>
        </p:blipFill>
        <p:spPr>
          <a:xfrm>
            <a:off x="1284514" y="856343"/>
            <a:ext cx="6574971" cy="5930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7"/>
          <p:cNvSpPr>
            <a:spLocks noGrp="1"/>
          </p:cNvSpPr>
          <p:nvPr>
            <p:ph sz="quarter" idx="4294967295"/>
          </p:nvPr>
        </p:nvSpPr>
        <p:spPr>
          <a:xfrm rot="5400000">
            <a:off x="6889111" y="3057341"/>
            <a:ext cx="4014259" cy="2632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i="0" smtClean="0"/>
              <a:t>Adapted from: </a:t>
            </a:r>
            <a:r>
              <a:rPr lang="en-US" sz="1200" i="0" dirty="0">
                <a:hlinkClick r:id="rId5"/>
              </a:rPr>
              <a:t>OHSU Open Educational Resources</a:t>
            </a:r>
            <a:endParaRPr lang="en-US" sz="1200" i="0" dirty="0"/>
          </a:p>
          <a:p>
            <a:pPr marL="0" indent="0">
              <a:buNone/>
            </a:pP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6092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8324"/>
            <a:ext cx="9144000" cy="838778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409995"/>
                </a:solidFill>
              </a:rPr>
              <a:t>c</a:t>
            </a:r>
            <a:r>
              <a:rPr lang="en-US" sz="4000" dirty="0" smtClean="0">
                <a:solidFill>
                  <a:srgbClr val="409995"/>
                </a:solidFill>
              </a:rPr>
              <a:t>ontrolling</a:t>
            </a:r>
            <a:r>
              <a:rPr lang="en-US" dirty="0" smtClean="0">
                <a:solidFill>
                  <a:srgbClr val="409995"/>
                </a:solidFill>
              </a:rPr>
              <a:t> bias</a:t>
            </a:r>
            <a:endParaRPr lang="en-US" dirty="0">
              <a:solidFill>
                <a:srgbClr val="409995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92184" y="1378857"/>
            <a:ext cx="6848730" cy="4644572"/>
            <a:chOff x="2053992" y="1752599"/>
            <a:chExt cx="5029200" cy="3200401"/>
          </a:xfrm>
        </p:grpSpPr>
        <p:sp>
          <p:nvSpPr>
            <p:cNvPr id="7" name="Rounded Rectangle 6"/>
            <p:cNvSpPr/>
            <p:nvPr/>
          </p:nvSpPr>
          <p:spPr>
            <a:xfrm>
              <a:off x="2053992" y="2590800"/>
              <a:ext cx="5029200" cy="6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 smtClean="0"/>
                <a:t>randomization: randomly assigning experimental groups or treatments </a:t>
              </a:r>
              <a:endParaRPr lang="en-US" sz="2000" b="1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2053992" y="3429000"/>
              <a:ext cx="50292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 smtClean="0"/>
            </a:p>
            <a:p>
              <a:pPr algn="ctr"/>
              <a:endParaRPr lang="en-US" sz="2000" dirty="0"/>
            </a:p>
            <a:p>
              <a:pPr algn="ctr"/>
              <a:r>
                <a:rPr lang="en-US" sz="2000" b="1" dirty="0" smtClean="0"/>
                <a:t>inclusion/exclusion </a:t>
              </a:r>
              <a:r>
                <a:rPr lang="en-US" sz="2000" b="1" dirty="0"/>
                <a:t>criteria </a:t>
              </a:r>
              <a:endParaRPr lang="en-US" sz="2000" b="1" dirty="0" smtClean="0"/>
            </a:p>
            <a:p>
              <a:pPr algn="ctr"/>
              <a:r>
                <a:rPr lang="en-US" sz="2000" b="1" dirty="0" smtClean="0"/>
                <a:t>(</a:t>
              </a:r>
              <a:r>
                <a:rPr lang="en-US" sz="2000" b="1" dirty="0"/>
                <a:t>or primary endpoints)</a:t>
              </a:r>
            </a:p>
            <a:p>
              <a:pPr algn="ctr"/>
              <a:endParaRPr lang="en-US" sz="36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2053992" y="4343400"/>
              <a:ext cx="5029200" cy="6096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600" dirty="0" smtClean="0"/>
            </a:p>
            <a:p>
              <a:pPr algn="ctr"/>
              <a:r>
                <a:rPr lang="en-US" sz="2400" b="1" dirty="0" smtClean="0"/>
                <a:t>dealing with outliers</a:t>
              </a:r>
              <a:endParaRPr lang="en-US" sz="2400" b="1" dirty="0"/>
            </a:p>
            <a:p>
              <a:pPr algn="ctr"/>
              <a:endParaRPr lang="en-US" sz="36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2053992" y="1752599"/>
              <a:ext cx="5029200" cy="685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 smtClean="0"/>
            </a:p>
            <a:p>
              <a:pPr algn="ctr"/>
              <a:r>
                <a:rPr lang="en-US" sz="2000" b="1" dirty="0" smtClean="0"/>
                <a:t>blinding</a:t>
              </a:r>
              <a:r>
                <a:rPr lang="en-US" sz="2000" b="1" dirty="0"/>
                <a:t>: </a:t>
              </a:r>
              <a:r>
                <a:rPr lang="en-US" sz="2000" b="1" dirty="0" smtClean="0"/>
                <a:t>masking elements of the experiment</a:t>
              </a:r>
              <a:endParaRPr lang="en-US" sz="2000" b="1" dirty="0"/>
            </a:p>
            <a:p>
              <a:pPr algn="ctr"/>
              <a:endParaRPr lang="en-US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706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1601"/>
            <a:ext cx="9143999" cy="885371"/>
          </a:xfrm>
        </p:spPr>
        <p:txBody>
          <a:bodyPr>
            <a:normAutofit/>
          </a:bodyPr>
          <a:lstStyle/>
          <a:p>
            <a:pPr algn="ctr"/>
            <a:r>
              <a:rPr lang="en-US" sz="4000" dirty="0" smtClean="0">
                <a:solidFill>
                  <a:srgbClr val="409995"/>
                </a:solidFill>
              </a:rPr>
              <a:t>experimental design details</a:t>
            </a:r>
            <a:endParaRPr lang="en-US" sz="4000" dirty="0">
              <a:solidFill>
                <a:srgbClr val="4099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9255" y="1132115"/>
            <a:ext cx="8405488" cy="4877487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400" dirty="0" smtClean="0"/>
              <a:t>Statistical power: typically 80%, chance/probability of ”getting it right”. As sample size </a:t>
            </a:r>
            <a:r>
              <a:rPr lang="en-US" sz="2400" dirty="0"/>
              <a:t>goes ↑ power goes </a:t>
            </a:r>
            <a:r>
              <a:rPr lang="en-US" sz="2400" dirty="0" smtClean="0"/>
              <a:t>↑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Sample size: function of power and error rate (typically 0.05)</a:t>
            </a:r>
          </a:p>
          <a:p>
            <a:pPr>
              <a:buFont typeface="Wingdings" charset="2"/>
              <a:buChar char="q"/>
            </a:pPr>
            <a:r>
              <a:rPr lang="en-US" sz="2400" dirty="0"/>
              <a:t> </a:t>
            </a:r>
            <a:r>
              <a:rPr lang="en-US" sz="2400" dirty="0" smtClean="0"/>
              <a:t>Effect size: an estimated effect size is needed (strength of phenomenon), often determined by pilot or published studies</a:t>
            </a:r>
          </a:p>
          <a:p>
            <a:pPr>
              <a:buFont typeface="Wingdings" charset="2"/>
              <a:buChar char="q"/>
            </a:pPr>
            <a:r>
              <a:rPr lang="en-US" sz="2400" dirty="0"/>
              <a:t>Handy </a:t>
            </a:r>
            <a:r>
              <a:rPr lang="en-US" sz="2400" dirty="0" smtClean="0"/>
              <a:t>explanations and calculators: </a:t>
            </a:r>
          </a:p>
          <a:p>
            <a:pPr lvl="1">
              <a:buFont typeface="Wingdings" charset="2"/>
              <a:buChar char="q"/>
            </a:pPr>
            <a:r>
              <a:rPr lang="en-US" sz="2400" dirty="0" smtClean="0">
                <a:hlinkClick r:id="rId3"/>
              </a:rPr>
              <a:t>http</a:t>
            </a:r>
            <a:r>
              <a:rPr lang="en-US" sz="2400" dirty="0">
                <a:hlinkClick r:id="rId3"/>
              </a:rPr>
              <a:t>://biomath.info/power</a:t>
            </a:r>
            <a:r>
              <a:rPr lang="en-US" sz="2400" dirty="0" smtClean="0">
                <a:hlinkClick r:id="rId3"/>
              </a:rPr>
              <a:t>/</a:t>
            </a:r>
            <a:endParaRPr lang="en-US" sz="2400" dirty="0" smtClean="0"/>
          </a:p>
          <a:p>
            <a:pPr lvl="1">
              <a:buFont typeface="Wingdings" charset="2"/>
              <a:buChar char="q"/>
            </a:pPr>
            <a:r>
              <a:rPr lang="en-US" sz="2400" dirty="0">
                <a:hlinkClick r:id="rId4"/>
              </a:rPr>
              <a:t>http://</a:t>
            </a:r>
            <a:r>
              <a:rPr lang="en-US" sz="2400" dirty="0" smtClean="0">
                <a:hlinkClick r:id="rId4"/>
              </a:rPr>
              <a:t>www.surveysystem.com/sscalc.htm</a:t>
            </a:r>
            <a:endParaRPr lang="en-US" sz="2400" dirty="0" smtClean="0"/>
          </a:p>
          <a:p>
            <a:pPr lvl="1">
              <a:buFont typeface="Wingdings" charset="2"/>
              <a:buChar char="q"/>
            </a:pPr>
            <a:r>
              <a:rPr lang="en-US" sz="2400" dirty="0">
                <a:hlinkClick r:id="rId5"/>
              </a:rPr>
              <a:t>http://powerandsamplesize.com</a:t>
            </a:r>
            <a:r>
              <a:rPr lang="en-US" sz="2400" dirty="0" smtClean="0">
                <a:hlinkClick r:id="rId5"/>
              </a:rPr>
              <a:t>/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8992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6006"/>
            <a:ext cx="9144000" cy="88079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</a:rPr>
              <a:t>learning outcomes</a:t>
            </a:r>
            <a:endParaRPr lang="en-US" sz="4000" b="1" dirty="0">
              <a:solidFill>
                <a:srgbClr val="4099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05" y="1355557"/>
            <a:ext cx="8526189" cy="41468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1 Describe RDM best practices in organizing files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and data and how you might implement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these in your work</a:t>
            </a:r>
          </a:p>
          <a:p>
            <a:pPr marL="0" indent="0">
              <a:buNone/>
            </a:pPr>
            <a:r>
              <a:rPr lang="en-US" sz="2800" dirty="0" smtClean="0"/>
              <a:t>2 Identify essential elements to consider for your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experimental design</a:t>
            </a:r>
          </a:p>
          <a:p>
            <a:pPr marL="0" indent="0">
              <a:buNone/>
            </a:pPr>
            <a:r>
              <a:rPr lang="en-US" sz="2800" dirty="0" smtClean="0"/>
              <a:t>3 Understand ways to standardize your data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and the utility of the data dictionary</a:t>
            </a:r>
            <a:endParaRPr lang="en-US" sz="2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q"/>
            </a:pPr>
            <a:endParaRPr lang="en-US" sz="1800" dirty="0" smtClean="0"/>
          </a:p>
          <a:p>
            <a:pPr>
              <a:buFont typeface="Wingdings" charset="2"/>
              <a:buChar char="q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32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623272"/>
            <a:ext cx="9144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  <a:latin typeface="+mj-lt"/>
                <a:ea typeface="Montserrat" charset="0"/>
                <a:cs typeface="Montserrat" charset="0"/>
              </a:rPr>
              <a:t>standardizing data</a:t>
            </a:r>
            <a:endParaRPr lang="en-US" sz="4000" b="1" dirty="0">
              <a:solidFill>
                <a:srgbClr val="409995"/>
              </a:solidFill>
              <a:latin typeface="+mj-lt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0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6343"/>
          </a:xfrm>
        </p:spPr>
        <p:txBody>
          <a:bodyPr>
            <a:normAutofit/>
          </a:bodyPr>
          <a:lstStyle/>
          <a:p>
            <a:pPr algn="ctr"/>
            <a:r>
              <a:rPr lang="en-US" smtClean="0">
                <a:solidFill>
                  <a:srgbClr val="409995"/>
                </a:solidFill>
              </a:rPr>
              <a:t>lessons </a:t>
            </a:r>
            <a:r>
              <a:rPr lang="en-US" dirty="0" smtClean="0">
                <a:solidFill>
                  <a:srgbClr val="409995"/>
                </a:solidFill>
              </a:rPr>
              <a:t>from clinical research</a:t>
            </a:r>
            <a:endParaRPr lang="en-US" dirty="0">
              <a:solidFill>
                <a:srgbClr val="4099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3142342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 Relatively regulated industry</a:t>
            </a:r>
          </a:p>
          <a:p>
            <a:pPr>
              <a:buFont typeface="Wingdings" charset="2"/>
              <a:buChar char="q"/>
            </a:pPr>
            <a:r>
              <a:rPr lang="en-US" sz="2800" dirty="0" smtClean="0"/>
              <a:t> Things done well:</a:t>
            </a:r>
          </a:p>
          <a:p>
            <a:pPr lvl="1">
              <a:buFont typeface="Wingdings" charset="2"/>
              <a:buChar char="q"/>
            </a:pPr>
            <a:r>
              <a:rPr lang="en-US" sz="2800" dirty="0" smtClean="0"/>
              <a:t> Study Protocol deviations</a:t>
            </a:r>
          </a:p>
          <a:p>
            <a:pPr lvl="1">
              <a:buFont typeface="Wingdings" charset="2"/>
              <a:buChar char="q"/>
            </a:pPr>
            <a:r>
              <a:rPr lang="en-US" sz="2800" dirty="0" smtClean="0"/>
              <a:t> CRFs (case report forms)</a:t>
            </a:r>
          </a:p>
          <a:p>
            <a:pPr lvl="1">
              <a:buFont typeface="Wingdings" charset="2"/>
              <a:buChar char="q"/>
            </a:pPr>
            <a:r>
              <a:rPr lang="en-US" sz="2800" dirty="0" smtClean="0"/>
              <a:t> Dual data entry &amp; reconciliation</a:t>
            </a:r>
          </a:p>
          <a:p>
            <a:pPr lvl="1">
              <a:buFont typeface="Wingdings" charset="2"/>
              <a:buChar char="q"/>
            </a:pPr>
            <a:r>
              <a:rPr lang="en-US" sz="2800" dirty="0" smtClean="0"/>
              <a:t> Quality assurance</a:t>
            </a:r>
          </a:p>
          <a:p>
            <a:pPr lvl="1">
              <a:buFont typeface="Wingdings" charset="2"/>
              <a:buChar char="q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1668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620" y="2464128"/>
            <a:ext cx="8496579" cy="1081177"/>
          </a:xfrm>
        </p:spPr>
        <p:txBody>
          <a:bodyPr anchor="ctr">
            <a:noAutofit/>
          </a:bodyPr>
          <a:lstStyle/>
          <a:p>
            <a:pPr algn="ctr"/>
            <a:r>
              <a:rPr lang="en-US" sz="4800" b="1" dirty="0" smtClean="0">
                <a:solidFill>
                  <a:srgbClr val="409995"/>
                </a:solidFill>
              </a:rPr>
              <a:t>give it a try</a:t>
            </a:r>
            <a:r>
              <a:rPr lang="is-IS" sz="4800" b="1" dirty="0" smtClean="0">
                <a:solidFill>
                  <a:srgbClr val="409995"/>
                </a:solidFill>
              </a:rPr>
              <a:t>…</a:t>
            </a:r>
            <a:endParaRPr lang="en-US" sz="4800" b="1" dirty="0">
              <a:solidFill>
                <a:srgbClr val="4099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0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88" b="15508"/>
          <a:stretch/>
        </p:blipFill>
        <p:spPr>
          <a:xfrm>
            <a:off x="812800" y="1353160"/>
            <a:ext cx="7315200" cy="247949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8884" y="177262"/>
            <a:ext cx="8955116" cy="10758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can I find </a:t>
            </a:r>
            <a:r>
              <a:rPr lang="en-US" dirty="0" smtClean="0">
                <a:solidFill>
                  <a:srgbClr val="409995"/>
                </a:solidFill>
              </a:rPr>
              <a:t>data standards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409995"/>
                </a:solidFill>
              </a:rPr>
              <a:t>animal </a:t>
            </a:r>
            <a:r>
              <a:rPr lang="en-US" dirty="0" smtClean="0"/>
              <a:t>research?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384300" y="3470410"/>
            <a:ext cx="6380922" cy="2619321"/>
            <a:chOff x="1384300" y="3078524"/>
            <a:chExt cx="6380922" cy="2619321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84300" y="3078524"/>
              <a:ext cx="6380922" cy="1358900"/>
            </a:xfrm>
            <a:prstGeom prst="rect">
              <a:avLst/>
            </a:prstGeom>
          </p:spPr>
        </p:pic>
        <p:sp>
          <p:nvSpPr>
            <p:cNvPr id="9" name="Content Placeholder 2"/>
            <p:cNvSpPr txBox="1">
              <a:spLocks/>
            </p:cNvSpPr>
            <p:nvPr/>
          </p:nvSpPr>
          <p:spPr>
            <a:xfrm>
              <a:off x="2137228" y="4437424"/>
              <a:ext cx="5294086" cy="1260421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182880" indent="-182880" algn="l" defTabSz="914400" rtl="0" eaLnBrk="1" latinLnBrk="0" hangingPunct="1">
                <a:lnSpc>
                  <a:spcPct val="90000"/>
                </a:lnSpc>
                <a:spcBef>
                  <a:spcPts val="1200"/>
                </a:spcBef>
                <a:buClr>
                  <a:schemeClr val="accent2"/>
                </a:buClr>
                <a:buSzPct val="85000"/>
                <a:buFont typeface="Wingdings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2"/>
                </a:buClr>
                <a:buSzPct val="85000"/>
                <a:buFont typeface="Wingdings" pitchFamily="2" charset="2"/>
                <a:buChar char="§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3152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2"/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0584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2"/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280160" indent="-18288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2"/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6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2"/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19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2"/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2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2"/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500000" indent="-2286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spcAft>
                  <a:spcPts val="200"/>
                </a:spcAft>
                <a:buClr>
                  <a:schemeClr val="accent2"/>
                </a:buClr>
                <a:buSzPct val="85000"/>
                <a:buFont typeface="Wingdings" pitchFamily="2" charset="2"/>
                <a:buChar char="§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Font typeface="Wingdings" charset="2"/>
                <a:buChar char="q"/>
              </a:pPr>
              <a:r>
                <a:rPr lang="en-US" sz="2800" smtClean="0"/>
                <a:t> Arrive guidelines </a:t>
              </a:r>
              <a:r>
                <a:rPr lang="en-US" sz="2800" smtClean="0">
                  <a:hlinkClick r:id="rId6" invalidUrl="https://www.nc3rs.org.uk/sites/default/files/documents/Guidelines/NC3Rs ARRIVE Guidelines Checklist %28fillable%29.pdf"/>
                </a:rPr>
                <a:t>checklist</a:t>
              </a:r>
              <a:endParaRPr lang="en-US" sz="2800" smtClean="0"/>
            </a:p>
            <a:p>
              <a:pPr>
                <a:buFont typeface="Wingdings" charset="2"/>
                <a:buChar char="q"/>
              </a:pPr>
              <a:r>
                <a:rPr lang="en-US" sz="2800" smtClean="0"/>
                <a:t> Arrive guidelines </a:t>
              </a:r>
              <a:r>
                <a:rPr lang="en-US" sz="2800" smtClean="0">
                  <a:hlinkClick r:id="rId7" invalidUrl="https://www.nc3rs.org.uk/sites/default/files/documents/Guidelines/ARRIVE Guidelines Examples.pdf"/>
                </a:rPr>
                <a:t>examples</a:t>
              </a:r>
              <a:endParaRPr lang="en-US" sz="2800" dirty="0" smtClean="0"/>
            </a:p>
          </p:txBody>
        </p:sp>
      </p:grpSp>
      <p:sp>
        <p:nvSpPr>
          <p:cNvPr id="11" name="Content Placeholder 7"/>
          <p:cNvSpPr txBox="1">
            <a:spLocks/>
          </p:cNvSpPr>
          <p:nvPr/>
        </p:nvSpPr>
        <p:spPr>
          <a:xfrm>
            <a:off x="81642" y="6555553"/>
            <a:ext cx="3735615" cy="302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None/>
              <a:defRPr sz="11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0" smtClean="0"/>
              <a:t>Adapted from: </a:t>
            </a:r>
            <a:r>
              <a:rPr lang="en-US" i="0" smtClean="0">
                <a:hlinkClick r:id="rId8"/>
              </a:rPr>
              <a:t>OHSU Open Educational Resources</a:t>
            </a:r>
            <a:endParaRPr lang="en-US" i="0" smtClean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08799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1943" y="1554553"/>
            <a:ext cx="4122057" cy="4858309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400" dirty="0" smtClean="0"/>
              <a:t> Common Data Elements (CDEs) were developed by NIH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For use in clinical research, patient registries, human subject research</a:t>
            </a:r>
          </a:p>
          <a:p>
            <a:pPr>
              <a:buFont typeface="Wingdings" charset="2"/>
              <a:buChar char="q"/>
            </a:pPr>
            <a:r>
              <a:rPr lang="en-US" sz="2400" dirty="0" smtClean="0"/>
              <a:t> Goal: Improve </a:t>
            </a:r>
            <a:r>
              <a:rPr lang="en-US" sz="2400" dirty="0"/>
              <a:t>data quality and opportunities for comparison and combination of data from multiple </a:t>
            </a:r>
            <a:r>
              <a:rPr lang="en-US" sz="2400" dirty="0" smtClean="0"/>
              <a:t>studies</a:t>
            </a:r>
          </a:p>
          <a:p>
            <a:pPr marL="0" indent="0">
              <a:buNone/>
            </a:pPr>
            <a:endParaRPr lang="en-US" sz="2400" dirty="0" smtClean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88884" y="336034"/>
            <a:ext cx="8955116" cy="10758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can I find </a:t>
            </a:r>
            <a:r>
              <a:rPr lang="en-US" dirty="0" smtClean="0">
                <a:solidFill>
                  <a:srgbClr val="409995"/>
                </a:solidFill>
              </a:rPr>
              <a:t>data standards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409995"/>
                </a:solidFill>
              </a:rPr>
              <a:t>clinical </a:t>
            </a:r>
            <a:r>
              <a:rPr lang="en-US" dirty="0" smtClean="0"/>
              <a:t>research?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98" y="1909978"/>
            <a:ext cx="4622800" cy="24511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69173" y="4674528"/>
            <a:ext cx="359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5"/>
              </a:rPr>
              <a:t>https://www.nlm.nih.gov/cde</a:t>
            </a:r>
            <a:r>
              <a:rPr lang="en-US" dirty="0" smtClean="0">
                <a:hlinkClick r:id="rId5"/>
              </a:rPr>
              <a:t>/</a:t>
            </a:r>
            <a:endParaRPr lang="en-US" dirty="0"/>
          </a:p>
        </p:txBody>
      </p:sp>
      <p:sp>
        <p:nvSpPr>
          <p:cNvPr id="11" name="Content Placeholder 7"/>
          <p:cNvSpPr txBox="1">
            <a:spLocks/>
          </p:cNvSpPr>
          <p:nvPr/>
        </p:nvSpPr>
        <p:spPr>
          <a:xfrm>
            <a:off x="81642" y="6555553"/>
            <a:ext cx="3735615" cy="3024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2"/>
              </a:buClr>
              <a:buSzPct val="85000"/>
              <a:buFont typeface="Wingdings" pitchFamily="2" charset="2"/>
              <a:buNone/>
              <a:defRPr sz="11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2"/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i="0" smtClean="0"/>
              <a:t>Adapted from: </a:t>
            </a:r>
            <a:r>
              <a:rPr lang="en-US" i="0" smtClean="0">
                <a:hlinkClick r:id="rId6"/>
              </a:rPr>
              <a:t>OHSU Open Educational Resources</a:t>
            </a:r>
            <a:endParaRPr lang="en-US" i="0" smtClean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0597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884" y="511672"/>
            <a:ext cx="8955116" cy="10758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Where can I find </a:t>
            </a:r>
            <a:r>
              <a:rPr lang="en-US" dirty="0" smtClean="0">
                <a:solidFill>
                  <a:srgbClr val="409995"/>
                </a:solidFill>
              </a:rPr>
              <a:t>data standards</a:t>
            </a:r>
            <a:r>
              <a:rPr lang="en-US" dirty="0" smtClean="0"/>
              <a:t> for </a:t>
            </a:r>
            <a:r>
              <a:rPr lang="en-US" dirty="0" smtClean="0">
                <a:solidFill>
                  <a:srgbClr val="409995"/>
                </a:solidFill>
              </a:rPr>
              <a:t>bioscience</a:t>
            </a:r>
            <a:r>
              <a:rPr lang="en-US" dirty="0" smtClean="0"/>
              <a:t> research?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1" t="34700" r="3968" b="30253"/>
          <a:stretch/>
        </p:blipFill>
        <p:spPr>
          <a:xfrm>
            <a:off x="558899" y="2496457"/>
            <a:ext cx="8215086" cy="2002972"/>
          </a:xfrm>
          <a:prstGeom prst="rect">
            <a:avLst/>
          </a:prstGeom>
        </p:spPr>
      </p:pic>
      <p:sp>
        <p:nvSpPr>
          <p:cNvPr id="7" name="Content Placeholder 7"/>
          <p:cNvSpPr>
            <a:spLocks noGrp="1"/>
          </p:cNvSpPr>
          <p:nvPr>
            <p:ph sz="quarter" idx="14"/>
          </p:nvPr>
        </p:nvSpPr>
        <p:spPr>
          <a:xfrm>
            <a:off x="81642" y="6555553"/>
            <a:ext cx="3735615" cy="302447"/>
          </a:xfrm>
        </p:spPr>
        <p:txBody>
          <a:bodyPr/>
          <a:lstStyle/>
          <a:p>
            <a:r>
              <a:rPr lang="en-US" i="0" dirty="0" smtClean="0"/>
              <a:t>Adapted from: </a:t>
            </a:r>
            <a:r>
              <a:rPr lang="en-US" i="0" dirty="0">
                <a:hlinkClick r:id="rId5"/>
              </a:rPr>
              <a:t>OHSU Open Educational Resources</a:t>
            </a:r>
            <a:endParaRPr lang="en-US" i="0" dirty="0"/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867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6343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409995"/>
                </a:solidFill>
              </a:rPr>
              <a:t>the take away</a:t>
            </a:r>
            <a:endParaRPr lang="en-US" dirty="0">
              <a:solidFill>
                <a:srgbClr val="4099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4"/>
            <a:ext cx="8694058" cy="3519715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 </a:t>
            </a:r>
            <a:r>
              <a:rPr lang="en-US" sz="2800" dirty="0"/>
              <a:t>B</a:t>
            </a:r>
            <a:r>
              <a:rPr lang="en-US" sz="2800" dirty="0" smtClean="0"/>
              <a:t>e </a:t>
            </a:r>
            <a:r>
              <a:rPr lang="en-US" sz="2800" dirty="0"/>
              <a:t>aware </a:t>
            </a:r>
            <a:r>
              <a:rPr lang="en-US" sz="2800" dirty="0" smtClean="0"/>
              <a:t>that data standards exist </a:t>
            </a:r>
            <a:r>
              <a:rPr lang="en-US" sz="2800" dirty="0"/>
              <a:t>and try to apply them where </a:t>
            </a:r>
            <a:r>
              <a:rPr lang="en-US" sz="2800" dirty="0" smtClean="0"/>
              <a:t>applicable:</a:t>
            </a:r>
          </a:p>
          <a:p>
            <a:pPr lvl="1">
              <a:buFont typeface="Wingdings" charset="2"/>
              <a:buChar char="q"/>
            </a:pPr>
            <a:r>
              <a:rPr lang="en-US" sz="2600" dirty="0" smtClean="0"/>
              <a:t> during data collection</a:t>
            </a:r>
          </a:p>
          <a:p>
            <a:pPr lvl="1">
              <a:buFont typeface="Wingdings" charset="2"/>
              <a:buChar char="q"/>
            </a:pPr>
            <a:r>
              <a:rPr lang="en-US" sz="2600" dirty="0" smtClean="0"/>
              <a:t> during data reporting 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Many </a:t>
            </a:r>
            <a:r>
              <a:rPr lang="en-US" sz="2800" dirty="0"/>
              <a:t>databases exist that curate the literature, and if the data is reported in a standardized way, it makes data curation all that much easier</a:t>
            </a:r>
            <a:r>
              <a:rPr lang="en-US" sz="28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1169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623272"/>
            <a:ext cx="9144000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  <a:latin typeface="+mj-lt"/>
                <a:ea typeface="Montserrat" charset="0"/>
                <a:cs typeface="Montserrat" charset="0"/>
              </a:rPr>
              <a:t>organizing your data</a:t>
            </a:r>
            <a:endParaRPr lang="en-US" sz="4000" b="1" dirty="0">
              <a:solidFill>
                <a:srgbClr val="409995"/>
              </a:solidFill>
              <a:latin typeface="+mj-lt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46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008"/>
            <a:ext cx="9055099" cy="678407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409995"/>
                </a:solidFill>
              </a:rPr>
              <a:t>tabular data</a:t>
            </a:r>
            <a:endParaRPr lang="en-US" b="1" dirty="0">
              <a:solidFill>
                <a:srgbClr val="409995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0" y="1406155"/>
            <a:ext cx="9055100" cy="3683000"/>
            <a:chOff x="44450" y="1587500"/>
            <a:chExt cx="9055100" cy="3683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50" y="1587500"/>
              <a:ext cx="9055100" cy="3683000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44450" y="4863548"/>
              <a:ext cx="2725254" cy="4069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125428" y="6475582"/>
            <a:ext cx="15146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Source: </a:t>
            </a:r>
            <a:r>
              <a:rPr lang="en-US" sz="1200" dirty="0" err="1" smtClean="0">
                <a:solidFill>
                  <a:schemeClr val="bg1">
                    <a:lumMod val="50000"/>
                  </a:schemeClr>
                </a:solidFill>
              </a:rPr>
              <a:t>DataOne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63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1616"/>
            <a:ext cx="9053524" cy="332067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328294"/>
            <a:ext cx="9055099" cy="67840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409995"/>
                </a:solidFill>
              </a:rPr>
              <a:t>problems with the data?</a:t>
            </a:r>
            <a:endParaRPr lang="en-US" dirty="0">
              <a:solidFill>
                <a:srgbClr val="409995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6581001"/>
            <a:ext cx="28007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Adapted from</a:t>
            </a:r>
            <a:r>
              <a:rPr lang="en-US" sz="1200" dirty="0"/>
              <a:t> </a:t>
            </a:r>
            <a:r>
              <a:rPr lang="en-US" sz="1200" dirty="0" smtClean="0">
                <a:hlinkClick r:id="rId5"/>
              </a:rPr>
              <a:t>WGEA 2017 Seminar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94577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672" y="58822"/>
            <a:ext cx="9061327" cy="948036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409995"/>
                </a:solidFill>
              </a:rPr>
              <a:t>research and data lifecycles</a:t>
            </a:r>
            <a:endParaRPr lang="en-US" b="1" dirty="0">
              <a:solidFill>
                <a:srgbClr val="409995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 rot="5400000">
            <a:off x="8188448" y="2870200"/>
            <a:ext cx="16385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</a:rPr>
              <a:t>Adapted from </a:t>
            </a:r>
            <a:r>
              <a:rPr lang="en-US" sz="1200" dirty="0" smtClean="0">
                <a:solidFill>
                  <a:schemeClr val="bg1">
                    <a:lumMod val="65000"/>
                  </a:schemeClr>
                </a:solidFill>
                <a:hlinkClick r:id="rId2" invalidUrl="http://data.library.virginia.edu/data-management/lifecycle/ https://www.ohsu.edu/xd/education/library/data/plan-and-organize/index.cfm"/>
              </a:rPr>
              <a:t>here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83368" y="673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228600" y="1199906"/>
            <a:ext cx="8582493" cy="4879553"/>
            <a:chOff x="228600" y="1676400"/>
            <a:chExt cx="8582493" cy="4879553"/>
          </a:xfrm>
        </p:grpSpPr>
        <p:grpSp>
          <p:nvGrpSpPr>
            <p:cNvPr id="20" name="Group 19"/>
            <p:cNvGrpSpPr/>
            <p:nvPr/>
          </p:nvGrpSpPr>
          <p:grpSpPr>
            <a:xfrm>
              <a:off x="228600" y="1676400"/>
              <a:ext cx="8582493" cy="4879553"/>
              <a:chOff x="175907" y="1673647"/>
              <a:chExt cx="8582493" cy="4879553"/>
            </a:xfrm>
          </p:grpSpPr>
          <p:grpSp>
            <p:nvGrpSpPr>
              <p:cNvPr id="22" name="Group 21"/>
              <p:cNvGrpSpPr/>
              <p:nvPr/>
            </p:nvGrpSpPr>
            <p:grpSpPr>
              <a:xfrm>
                <a:off x="175907" y="1712938"/>
                <a:ext cx="8582493" cy="4840262"/>
                <a:chOff x="175907" y="1867757"/>
                <a:chExt cx="8582493" cy="4840262"/>
              </a:xfrm>
            </p:grpSpPr>
            <p:sp>
              <p:nvSpPr>
                <p:cNvPr id="26" name="Rounded Rectangle 25"/>
                <p:cNvSpPr/>
                <p:nvPr/>
              </p:nvSpPr>
              <p:spPr>
                <a:xfrm>
                  <a:off x="175907" y="4550882"/>
                  <a:ext cx="1174320" cy="97111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dirty="0" smtClean="0">
                      <a:solidFill>
                        <a:sysClr val="windowText" lastClr="000000"/>
                      </a:solidFill>
                    </a:rPr>
                    <a:t>Planning</a:t>
                  </a:r>
                </a:p>
                <a:p>
                  <a:pPr algn="ctr"/>
                  <a:r>
                    <a:rPr lang="en-US" sz="1600" dirty="0" smtClean="0">
                      <a:solidFill>
                        <a:sysClr val="windowText" lastClr="000000"/>
                      </a:solidFill>
                    </a:rPr>
                    <a:t>Proposal</a:t>
                  </a:r>
                </a:p>
                <a:p>
                  <a:pPr algn="ctr"/>
                  <a:r>
                    <a:rPr lang="en-US" sz="1600" dirty="0" smtClean="0">
                      <a:solidFill>
                        <a:sysClr val="windowText" lastClr="000000"/>
                      </a:solidFill>
                    </a:rPr>
                    <a:t>Writing</a:t>
                  </a:r>
                  <a:endParaRPr lang="en-US" sz="1600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7" name="Rounded Rectangle 26"/>
                <p:cNvSpPr/>
                <p:nvPr/>
              </p:nvSpPr>
              <p:spPr>
                <a:xfrm>
                  <a:off x="1860861" y="4550882"/>
                  <a:ext cx="1187139" cy="971110"/>
                </a:xfrm>
                <a:prstGeom prst="roundRect">
                  <a:avLst/>
                </a:prstGeom>
                <a:solidFill>
                  <a:schemeClr val="bg1">
                    <a:lumMod val="75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ysClr val="windowText" lastClr="000000"/>
                      </a:solidFill>
                    </a:rPr>
                    <a:t>Project</a:t>
                  </a:r>
                </a:p>
                <a:p>
                  <a:pPr algn="ctr"/>
                  <a:r>
                    <a:rPr lang="en-US" dirty="0" smtClean="0">
                      <a:solidFill>
                        <a:sysClr val="windowText" lastClr="000000"/>
                      </a:solidFill>
                    </a:rPr>
                    <a:t>Start</a:t>
                  </a:r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8" name="Rounded Rectangle 27"/>
                <p:cNvSpPr/>
                <p:nvPr/>
              </p:nvSpPr>
              <p:spPr>
                <a:xfrm>
                  <a:off x="7574126" y="4591156"/>
                  <a:ext cx="1174320" cy="971110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ysClr val="windowText" lastClr="000000"/>
                      </a:solidFill>
                    </a:rPr>
                    <a:t>Project End</a:t>
                  </a:r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29" name="Rounded Rectangle 28"/>
                <p:cNvSpPr/>
                <p:nvPr/>
              </p:nvSpPr>
              <p:spPr>
                <a:xfrm>
                  <a:off x="7584080" y="1904666"/>
                  <a:ext cx="1174320" cy="971110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ysClr val="windowText" lastClr="000000"/>
                      </a:solidFill>
                    </a:rPr>
                    <a:t>Data</a:t>
                  </a:r>
                </a:p>
                <a:p>
                  <a:pPr algn="ctr"/>
                  <a:r>
                    <a:rPr lang="en-US" dirty="0" smtClean="0">
                      <a:solidFill>
                        <a:sysClr val="windowText" lastClr="000000"/>
                      </a:solidFill>
                    </a:rPr>
                    <a:t>Archive</a:t>
                  </a:r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3624462" y="1867757"/>
                  <a:ext cx="1404155" cy="1053589"/>
                </a:xfrm>
                <a:prstGeom prst="roundRect">
                  <a:avLst/>
                </a:prstGeom>
                <a:solidFill>
                  <a:schemeClr val="accent2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 smtClean="0">
                      <a:solidFill>
                        <a:sysClr val="windowText" lastClr="000000"/>
                      </a:solidFill>
                    </a:rPr>
                    <a:t>Data Discovery</a:t>
                  </a:r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  <p:cxnSp>
              <p:nvCxnSpPr>
                <p:cNvPr id="31" name="Straight Arrow Connector 30"/>
                <p:cNvCxnSpPr/>
                <p:nvPr/>
              </p:nvCxnSpPr>
              <p:spPr>
                <a:xfrm flipH="1" flipV="1">
                  <a:off x="8207670" y="3048000"/>
                  <a:ext cx="7376" cy="1178518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7193930" y="3553584"/>
                  <a:ext cx="999313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Repository</a:t>
                  </a:r>
                  <a:endParaRPr lang="en-US" sz="1400" dirty="0"/>
                </a:p>
              </p:txBody>
            </p:sp>
            <p:cxnSp>
              <p:nvCxnSpPr>
                <p:cNvPr id="33" name="Straight Arrow Connector 32"/>
                <p:cNvCxnSpPr/>
                <p:nvPr/>
              </p:nvCxnSpPr>
              <p:spPr>
                <a:xfrm flipH="1" flipV="1">
                  <a:off x="5181600" y="2438400"/>
                  <a:ext cx="1769611" cy="9281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Arrow Connector 33"/>
                <p:cNvCxnSpPr/>
                <p:nvPr/>
              </p:nvCxnSpPr>
              <p:spPr>
                <a:xfrm>
                  <a:off x="4277319" y="2888808"/>
                  <a:ext cx="0" cy="921192"/>
                </a:xfrm>
                <a:prstGeom prst="straightConnector1">
                  <a:avLst/>
                </a:prstGeom>
                <a:ln w="28575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" name="Rounded Rectangle 34"/>
                <p:cNvSpPr/>
                <p:nvPr/>
              </p:nvSpPr>
              <p:spPr>
                <a:xfrm>
                  <a:off x="3355983" y="3124200"/>
                  <a:ext cx="3772393" cy="3583819"/>
                </a:xfrm>
                <a:prstGeom prst="roundRect">
                  <a:avLst/>
                </a:prstGeom>
                <a:noFill/>
                <a:ln w="28575">
                  <a:solidFill>
                    <a:schemeClr val="tx2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6" name="TextBox 35"/>
                <p:cNvSpPr txBox="1"/>
                <p:nvPr/>
              </p:nvSpPr>
              <p:spPr>
                <a:xfrm>
                  <a:off x="5637304" y="2430968"/>
                  <a:ext cx="719492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 smtClean="0"/>
                    <a:t>Re-Use</a:t>
                  </a:r>
                  <a:endParaRPr lang="en-US" sz="1400" dirty="0"/>
                </a:p>
              </p:txBody>
            </p:sp>
            <p:grpSp>
              <p:nvGrpSpPr>
                <p:cNvPr id="37" name="Group 36"/>
                <p:cNvGrpSpPr/>
                <p:nvPr/>
              </p:nvGrpSpPr>
              <p:grpSpPr>
                <a:xfrm rot="16200000">
                  <a:off x="3771518" y="3165679"/>
                  <a:ext cx="3200397" cy="3574646"/>
                  <a:chOff x="3693196" y="3162783"/>
                  <a:chExt cx="3200397" cy="3574646"/>
                </a:xfrm>
              </p:grpSpPr>
              <p:sp>
                <p:nvSpPr>
                  <p:cNvPr id="39" name="Rounded Rectangle 38"/>
                  <p:cNvSpPr/>
                  <p:nvPr/>
                </p:nvSpPr>
                <p:spPr>
                  <a:xfrm rot="5400000">
                    <a:off x="3926535" y="3777252"/>
                    <a:ext cx="917523" cy="292199"/>
                  </a:xfrm>
                  <a:prstGeom prst="roundRect">
                    <a:avLst/>
                  </a:prstGeom>
                  <a:solidFill>
                    <a:schemeClr val="tx2">
                      <a:lumMod val="25000"/>
                      <a:lumOff val="75000"/>
                    </a:schemeClr>
                  </a:solidFill>
                  <a:ln>
                    <a:solidFill>
                      <a:schemeClr val="tx2">
                        <a:lumMod val="25000"/>
                        <a:lumOff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300" dirty="0" smtClean="0">
                        <a:solidFill>
                          <a:schemeClr val="tx1"/>
                        </a:solidFill>
                      </a:rPr>
                      <a:t>Discover</a:t>
                    </a:r>
                    <a:endParaRPr lang="en-US" sz="13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0" name="Rounded Rectangle 39"/>
                  <p:cNvSpPr/>
                  <p:nvPr/>
                </p:nvSpPr>
                <p:spPr>
                  <a:xfrm rot="5400000">
                    <a:off x="3964298" y="5793093"/>
                    <a:ext cx="834409" cy="299786"/>
                  </a:xfrm>
                  <a:prstGeom prst="roundRect">
                    <a:avLst/>
                  </a:prstGeom>
                  <a:solidFill>
                    <a:schemeClr val="tx2">
                      <a:lumMod val="25000"/>
                      <a:lumOff val="75000"/>
                    </a:schemeClr>
                  </a:solidFill>
                  <a:ln>
                    <a:solidFill>
                      <a:schemeClr val="tx2">
                        <a:lumMod val="25000"/>
                        <a:lumOff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250" dirty="0">
                        <a:solidFill>
                          <a:prstClr val="black"/>
                        </a:solidFill>
                      </a:rPr>
                      <a:t>Analyze</a:t>
                    </a:r>
                    <a:endParaRPr lang="en-US" sz="125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1" name="Rounded Rectangle 40"/>
                  <p:cNvSpPr/>
                  <p:nvPr/>
                </p:nvSpPr>
                <p:spPr>
                  <a:xfrm rot="5400000">
                    <a:off x="5746737" y="5597459"/>
                    <a:ext cx="937380" cy="279505"/>
                  </a:xfrm>
                  <a:prstGeom prst="roundRect">
                    <a:avLst/>
                  </a:prstGeom>
                  <a:solidFill>
                    <a:schemeClr val="tx2">
                      <a:lumMod val="25000"/>
                      <a:lumOff val="75000"/>
                    </a:schemeClr>
                  </a:solidFill>
                  <a:ln>
                    <a:solidFill>
                      <a:schemeClr val="tx2">
                        <a:lumMod val="25000"/>
                        <a:lumOff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300" dirty="0" smtClean="0">
                        <a:solidFill>
                          <a:schemeClr val="tx1"/>
                        </a:solidFill>
                      </a:rPr>
                      <a:t>Describe</a:t>
                    </a:r>
                    <a:endParaRPr lang="en-US" sz="13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" name="Rounded Rectangle 41"/>
                  <p:cNvSpPr/>
                  <p:nvPr/>
                </p:nvSpPr>
                <p:spPr>
                  <a:xfrm rot="5400000">
                    <a:off x="5788082" y="3815015"/>
                    <a:ext cx="834409" cy="299786"/>
                  </a:xfrm>
                  <a:prstGeom prst="roundRect">
                    <a:avLst/>
                  </a:prstGeom>
                  <a:solidFill>
                    <a:schemeClr val="tx2">
                      <a:lumMod val="25000"/>
                      <a:lumOff val="75000"/>
                    </a:schemeClr>
                  </a:solidFill>
                  <a:ln>
                    <a:solidFill>
                      <a:schemeClr val="tx2">
                        <a:lumMod val="25000"/>
                        <a:lumOff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300" dirty="0" smtClean="0">
                        <a:solidFill>
                          <a:schemeClr val="tx1"/>
                        </a:solidFill>
                      </a:rPr>
                      <a:t>Collect</a:t>
                    </a:r>
                    <a:endParaRPr lang="en-US" sz="13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3" name="Rounded Rectangle 42"/>
                  <p:cNvSpPr/>
                  <p:nvPr/>
                </p:nvSpPr>
                <p:spPr>
                  <a:xfrm rot="5400000">
                    <a:off x="6249902" y="4572002"/>
                    <a:ext cx="914400" cy="372983"/>
                  </a:xfrm>
                  <a:prstGeom prst="roundRect">
                    <a:avLst/>
                  </a:prstGeom>
                  <a:solidFill>
                    <a:schemeClr val="tx2">
                      <a:lumMod val="25000"/>
                      <a:lumOff val="75000"/>
                    </a:schemeClr>
                  </a:solidFill>
                  <a:ln>
                    <a:solidFill>
                      <a:schemeClr val="tx2">
                        <a:lumMod val="25000"/>
                        <a:lumOff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300" dirty="0" smtClean="0">
                        <a:solidFill>
                          <a:schemeClr val="tx1"/>
                        </a:solidFill>
                      </a:rPr>
                      <a:t>Assure</a:t>
                    </a:r>
                    <a:endParaRPr lang="en-US" sz="1300" dirty="0">
                      <a:solidFill>
                        <a:schemeClr val="tx1"/>
                      </a:solidFill>
                    </a:endParaRPr>
                  </a:p>
                </p:txBody>
              </p:sp>
              <p:grpSp>
                <p:nvGrpSpPr>
                  <p:cNvPr id="44" name="Group 43"/>
                  <p:cNvGrpSpPr>
                    <a:grpSpLocks noChangeAspect="1"/>
                  </p:cNvGrpSpPr>
                  <p:nvPr/>
                </p:nvGrpSpPr>
                <p:grpSpPr>
                  <a:xfrm>
                    <a:off x="3693196" y="3162783"/>
                    <a:ext cx="3118407" cy="3195968"/>
                    <a:chOff x="2372873" y="2119682"/>
                    <a:chExt cx="4230114" cy="4335325"/>
                  </a:xfrm>
                </p:grpSpPr>
                <p:sp>
                  <p:nvSpPr>
                    <p:cNvPr id="47" name="Rounded Rectangle 46"/>
                    <p:cNvSpPr/>
                    <p:nvPr/>
                  </p:nvSpPr>
                  <p:spPr>
                    <a:xfrm rot="5400000">
                      <a:off x="3998591" y="2377440"/>
                      <a:ext cx="881276" cy="365759"/>
                    </a:xfrm>
                    <a:prstGeom prst="roundRect">
                      <a:avLst/>
                    </a:prstGeom>
                    <a:solidFill>
                      <a:schemeClr val="tx2">
                        <a:lumMod val="25000"/>
                        <a:lumOff val="75000"/>
                      </a:schemeClr>
                    </a:solidFill>
                    <a:ln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Plan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8" name="Rounded Rectangle 47"/>
                    <p:cNvSpPr/>
                    <p:nvPr/>
                  </p:nvSpPr>
                  <p:spPr>
                    <a:xfrm rot="5400000">
                      <a:off x="2005658" y="4343410"/>
                      <a:ext cx="1240382" cy="505951"/>
                    </a:xfrm>
                    <a:prstGeom prst="roundRect">
                      <a:avLst/>
                    </a:prstGeom>
                    <a:solidFill>
                      <a:schemeClr val="tx2">
                        <a:lumMod val="25000"/>
                        <a:lumOff val="75000"/>
                      </a:schemeClr>
                    </a:solidFill>
                    <a:ln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sz="1300" dirty="0" smtClean="0">
                          <a:solidFill>
                            <a:schemeClr val="tx1"/>
                          </a:solidFill>
                        </a:rPr>
                        <a:t>Share</a:t>
                      </a:r>
                      <a:endParaRPr lang="en-US" sz="1300" dirty="0">
                        <a:solidFill>
                          <a:schemeClr val="tx1"/>
                        </a:solidFill>
                      </a:endParaRPr>
                    </a:p>
                  </p:txBody>
                </p:sp>
                <p:grpSp>
                  <p:nvGrpSpPr>
                    <p:cNvPr id="49" name="Group 48"/>
                    <p:cNvGrpSpPr/>
                    <p:nvPr/>
                  </p:nvGrpSpPr>
                  <p:grpSpPr>
                    <a:xfrm rot="1153209">
                      <a:off x="2541012" y="2393032"/>
                      <a:ext cx="4061975" cy="4061975"/>
                      <a:chOff x="2541012" y="1398012"/>
                      <a:chExt cx="4061975" cy="4061975"/>
                    </a:xfrm>
                  </p:grpSpPr>
                  <p:sp>
                    <p:nvSpPr>
                      <p:cNvPr id="50" name="Freeform 49"/>
                      <p:cNvSpPr/>
                      <p:nvPr/>
                    </p:nvSpPr>
                    <p:spPr>
                      <a:xfrm>
                        <a:off x="4914437" y="1398012"/>
                        <a:ext cx="705445" cy="705445"/>
                      </a:xfrm>
                      <a:custGeom>
                        <a:avLst/>
                        <a:gdLst>
                          <a:gd name="connsiteX0" fmla="*/ 0 w 705445"/>
                          <a:gd name="connsiteY0" fmla="*/ 0 h 705445"/>
                          <a:gd name="connsiteX1" fmla="*/ 705445 w 705445"/>
                          <a:gd name="connsiteY1" fmla="*/ 0 h 705445"/>
                          <a:gd name="connsiteX2" fmla="*/ 705445 w 705445"/>
                          <a:gd name="connsiteY2" fmla="*/ 705445 h 705445"/>
                          <a:gd name="connsiteX3" fmla="*/ 0 w 705445"/>
                          <a:gd name="connsiteY3" fmla="*/ 705445 h 705445"/>
                          <a:gd name="connsiteX4" fmla="*/ 0 w 705445"/>
                          <a:gd name="connsiteY4" fmla="*/ 0 h 705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05445" h="705445">
                            <a:moveTo>
                              <a:pt x="0" y="0"/>
                            </a:moveTo>
                            <a:lnTo>
                              <a:pt x="705445" y="0"/>
                            </a:lnTo>
                            <a:lnTo>
                              <a:pt x="705445" y="705445"/>
                            </a:lnTo>
                            <a:lnTo>
                              <a:pt x="0" y="705445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27940" tIns="27940" rIns="27940" bIns="27940" numCol="1" spcCol="1270" anchor="ctr" anchorCtr="0">
                        <a:noAutofit/>
                      </a:bodyPr>
                      <a:lstStyle/>
                      <a:p>
                        <a:pPr lvl="0" algn="ctr" defTabSz="9779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</a:pPr>
                        <a:endParaRPr lang="en-US" sz="2200" kern="1200" dirty="0"/>
                      </a:p>
                    </p:txBody>
                  </p:sp>
                  <p:sp>
                    <p:nvSpPr>
                      <p:cNvPr id="51" name="Circular Arrow 50"/>
                      <p:cNvSpPr/>
                      <p:nvPr/>
                    </p:nvSpPr>
                    <p:spPr>
                      <a:xfrm>
                        <a:off x="2606433" y="1463433"/>
                        <a:ext cx="3931133" cy="3931133"/>
                      </a:xfrm>
                      <a:prstGeom prst="circularArrow">
                        <a:avLst>
                          <a:gd name="adj1" fmla="val 3499"/>
                          <a:gd name="adj2" fmla="val 216979"/>
                          <a:gd name="adj3" fmla="val 19269238"/>
                          <a:gd name="adj4" fmla="val 18313783"/>
                          <a:gd name="adj5" fmla="val 4083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2" name="Freeform 51"/>
                      <p:cNvSpPr/>
                      <p:nvPr/>
                    </p:nvSpPr>
                    <p:spPr>
                      <a:xfrm>
                        <a:off x="5897542" y="2381117"/>
                        <a:ext cx="705445" cy="705445"/>
                      </a:xfrm>
                      <a:custGeom>
                        <a:avLst/>
                        <a:gdLst>
                          <a:gd name="connsiteX0" fmla="*/ 0 w 705445"/>
                          <a:gd name="connsiteY0" fmla="*/ 0 h 705445"/>
                          <a:gd name="connsiteX1" fmla="*/ 705445 w 705445"/>
                          <a:gd name="connsiteY1" fmla="*/ 0 h 705445"/>
                          <a:gd name="connsiteX2" fmla="*/ 705445 w 705445"/>
                          <a:gd name="connsiteY2" fmla="*/ 705445 h 705445"/>
                          <a:gd name="connsiteX3" fmla="*/ 0 w 705445"/>
                          <a:gd name="connsiteY3" fmla="*/ 705445 h 705445"/>
                          <a:gd name="connsiteX4" fmla="*/ 0 w 705445"/>
                          <a:gd name="connsiteY4" fmla="*/ 0 h 705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05445" h="705445">
                            <a:moveTo>
                              <a:pt x="0" y="0"/>
                            </a:moveTo>
                            <a:lnTo>
                              <a:pt x="705445" y="0"/>
                            </a:lnTo>
                            <a:lnTo>
                              <a:pt x="705445" y="705445"/>
                            </a:lnTo>
                            <a:lnTo>
                              <a:pt x="0" y="705445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27940" tIns="27940" rIns="27940" bIns="27940" numCol="1" spcCol="1270" anchor="ctr" anchorCtr="0">
                        <a:noAutofit/>
                      </a:bodyPr>
                      <a:lstStyle/>
                      <a:p>
                        <a:pPr lvl="0" algn="ctr" defTabSz="9779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</a:pPr>
                        <a:endParaRPr lang="en-US" sz="2200" kern="1200" dirty="0"/>
                      </a:p>
                    </p:txBody>
                  </p:sp>
                  <p:sp>
                    <p:nvSpPr>
                      <p:cNvPr id="53" name="Circular Arrow 52"/>
                      <p:cNvSpPr/>
                      <p:nvPr/>
                    </p:nvSpPr>
                    <p:spPr>
                      <a:xfrm>
                        <a:off x="2606433" y="1463433"/>
                        <a:ext cx="3931133" cy="3931133"/>
                      </a:xfrm>
                      <a:prstGeom prst="circularArrow">
                        <a:avLst>
                          <a:gd name="adj1" fmla="val 3499"/>
                          <a:gd name="adj2" fmla="val 216979"/>
                          <a:gd name="adj3" fmla="val 434974"/>
                          <a:gd name="adj4" fmla="val 20948047"/>
                          <a:gd name="adj5" fmla="val 4083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4" name="Freeform 53"/>
                      <p:cNvSpPr/>
                      <p:nvPr/>
                    </p:nvSpPr>
                    <p:spPr>
                      <a:xfrm>
                        <a:off x="5897542" y="3771437"/>
                        <a:ext cx="705445" cy="705445"/>
                      </a:xfrm>
                      <a:custGeom>
                        <a:avLst/>
                        <a:gdLst>
                          <a:gd name="connsiteX0" fmla="*/ 0 w 705445"/>
                          <a:gd name="connsiteY0" fmla="*/ 0 h 705445"/>
                          <a:gd name="connsiteX1" fmla="*/ 705445 w 705445"/>
                          <a:gd name="connsiteY1" fmla="*/ 0 h 705445"/>
                          <a:gd name="connsiteX2" fmla="*/ 705445 w 705445"/>
                          <a:gd name="connsiteY2" fmla="*/ 705445 h 705445"/>
                          <a:gd name="connsiteX3" fmla="*/ 0 w 705445"/>
                          <a:gd name="connsiteY3" fmla="*/ 705445 h 705445"/>
                          <a:gd name="connsiteX4" fmla="*/ 0 w 705445"/>
                          <a:gd name="connsiteY4" fmla="*/ 0 h 705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05445" h="705445">
                            <a:moveTo>
                              <a:pt x="0" y="0"/>
                            </a:moveTo>
                            <a:lnTo>
                              <a:pt x="705445" y="0"/>
                            </a:lnTo>
                            <a:lnTo>
                              <a:pt x="705445" y="705445"/>
                            </a:lnTo>
                            <a:lnTo>
                              <a:pt x="0" y="705445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27940" tIns="27940" rIns="27940" bIns="27940" numCol="1" spcCol="1270" anchor="ctr" anchorCtr="0">
                        <a:noAutofit/>
                      </a:bodyPr>
                      <a:lstStyle/>
                      <a:p>
                        <a:pPr lvl="0" algn="ctr" defTabSz="9779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</a:pPr>
                        <a:endParaRPr lang="en-US" sz="2200" kern="1200" dirty="0"/>
                      </a:p>
                    </p:txBody>
                  </p:sp>
                  <p:sp>
                    <p:nvSpPr>
                      <p:cNvPr id="55" name="Circular Arrow 54"/>
                      <p:cNvSpPr/>
                      <p:nvPr/>
                    </p:nvSpPr>
                    <p:spPr>
                      <a:xfrm>
                        <a:off x="2606433" y="1463433"/>
                        <a:ext cx="3931133" cy="3931133"/>
                      </a:xfrm>
                      <a:prstGeom prst="circularArrow">
                        <a:avLst>
                          <a:gd name="adj1" fmla="val 3499"/>
                          <a:gd name="adj2" fmla="val 216979"/>
                          <a:gd name="adj3" fmla="val 3069238"/>
                          <a:gd name="adj4" fmla="val 2113783"/>
                          <a:gd name="adj5" fmla="val 4083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6" name="Freeform 55"/>
                      <p:cNvSpPr/>
                      <p:nvPr/>
                    </p:nvSpPr>
                    <p:spPr>
                      <a:xfrm>
                        <a:off x="4914437" y="4754542"/>
                        <a:ext cx="705445" cy="705445"/>
                      </a:xfrm>
                      <a:custGeom>
                        <a:avLst/>
                        <a:gdLst>
                          <a:gd name="connsiteX0" fmla="*/ 0 w 705445"/>
                          <a:gd name="connsiteY0" fmla="*/ 0 h 705445"/>
                          <a:gd name="connsiteX1" fmla="*/ 705445 w 705445"/>
                          <a:gd name="connsiteY1" fmla="*/ 0 h 705445"/>
                          <a:gd name="connsiteX2" fmla="*/ 705445 w 705445"/>
                          <a:gd name="connsiteY2" fmla="*/ 705445 h 705445"/>
                          <a:gd name="connsiteX3" fmla="*/ 0 w 705445"/>
                          <a:gd name="connsiteY3" fmla="*/ 705445 h 705445"/>
                          <a:gd name="connsiteX4" fmla="*/ 0 w 705445"/>
                          <a:gd name="connsiteY4" fmla="*/ 0 h 705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05445" h="705445">
                            <a:moveTo>
                              <a:pt x="0" y="0"/>
                            </a:moveTo>
                            <a:lnTo>
                              <a:pt x="705445" y="0"/>
                            </a:lnTo>
                            <a:lnTo>
                              <a:pt x="705445" y="705445"/>
                            </a:lnTo>
                            <a:lnTo>
                              <a:pt x="0" y="705445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27940" tIns="27940" rIns="27940" bIns="27940" numCol="1" spcCol="1270" anchor="ctr" anchorCtr="0">
                        <a:noAutofit/>
                      </a:bodyPr>
                      <a:lstStyle/>
                      <a:p>
                        <a:pPr lvl="0" algn="ctr" defTabSz="9779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</a:pPr>
                        <a:endParaRPr lang="en-US" sz="2200" kern="1200" dirty="0"/>
                      </a:p>
                    </p:txBody>
                  </p:sp>
                  <p:sp>
                    <p:nvSpPr>
                      <p:cNvPr id="57" name="Circular Arrow 56"/>
                      <p:cNvSpPr/>
                      <p:nvPr/>
                    </p:nvSpPr>
                    <p:spPr>
                      <a:xfrm>
                        <a:off x="2606433" y="1463433"/>
                        <a:ext cx="3931133" cy="3931133"/>
                      </a:xfrm>
                      <a:prstGeom prst="circularArrow">
                        <a:avLst>
                          <a:gd name="adj1" fmla="val 3499"/>
                          <a:gd name="adj2" fmla="val 216979"/>
                          <a:gd name="adj3" fmla="val 5834974"/>
                          <a:gd name="adj4" fmla="val 4748047"/>
                          <a:gd name="adj5" fmla="val 4083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58" name="Freeform 57"/>
                      <p:cNvSpPr/>
                      <p:nvPr/>
                    </p:nvSpPr>
                    <p:spPr>
                      <a:xfrm>
                        <a:off x="3524117" y="4754542"/>
                        <a:ext cx="705445" cy="705445"/>
                      </a:xfrm>
                      <a:custGeom>
                        <a:avLst/>
                        <a:gdLst>
                          <a:gd name="connsiteX0" fmla="*/ 0 w 705445"/>
                          <a:gd name="connsiteY0" fmla="*/ 0 h 705445"/>
                          <a:gd name="connsiteX1" fmla="*/ 705445 w 705445"/>
                          <a:gd name="connsiteY1" fmla="*/ 0 h 705445"/>
                          <a:gd name="connsiteX2" fmla="*/ 705445 w 705445"/>
                          <a:gd name="connsiteY2" fmla="*/ 705445 h 705445"/>
                          <a:gd name="connsiteX3" fmla="*/ 0 w 705445"/>
                          <a:gd name="connsiteY3" fmla="*/ 705445 h 705445"/>
                          <a:gd name="connsiteX4" fmla="*/ 0 w 705445"/>
                          <a:gd name="connsiteY4" fmla="*/ 0 h 705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05445" h="705445">
                            <a:moveTo>
                              <a:pt x="0" y="0"/>
                            </a:moveTo>
                            <a:lnTo>
                              <a:pt x="705445" y="0"/>
                            </a:lnTo>
                            <a:lnTo>
                              <a:pt x="705445" y="705445"/>
                            </a:lnTo>
                            <a:lnTo>
                              <a:pt x="0" y="705445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27940" tIns="27940" rIns="27940" bIns="27940" numCol="1" spcCol="1270" anchor="ctr" anchorCtr="0">
                        <a:noAutofit/>
                      </a:bodyPr>
                      <a:lstStyle/>
                      <a:p>
                        <a:pPr lvl="0" algn="ctr" defTabSz="97790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</a:pPr>
                        <a:endParaRPr lang="en-US" sz="2200" kern="1200" dirty="0"/>
                      </a:p>
                    </p:txBody>
                  </p:sp>
                  <p:sp>
                    <p:nvSpPr>
                      <p:cNvPr id="59" name="Circular Arrow 58"/>
                      <p:cNvSpPr/>
                      <p:nvPr/>
                    </p:nvSpPr>
                    <p:spPr>
                      <a:xfrm>
                        <a:off x="2606433" y="1463433"/>
                        <a:ext cx="3931133" cy="3931133"/>
                      </a:xfrm>
                      <a:prstGeom prst="circularArrow">
                        <a:avLst>
                          <a:gd name="adj1" fmla="val 3499"/>
                          <a:gd name="adj2" fmla="val 216979"/>
                          <a:gd name="adj3" fmla="val 8469238"/>
                          <a:gd name="adj4" fmla="val 7513783"/>
                          <a:gd name="adj5" fmla="val 4083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0" name="Freeform 59"/>
                      <p:cNvSpPr/>
                      <p:nvPr/>
                    </p:nvSpPr>
                    <p:spPr>
                      <a:xfrm>
                        <a:off x="2541012" y="3771437"/>
                        <a:ext cx="705445" cy="705445"/>
                      </a:xfrm>
                      <a:custGeom>
                        <a:avLst/>
                        <a:gdLst>
                          <a:gd name="connsiteX0" fmla="*/ 0 w 705445"/>
                          <a:gd name="connsiteY0" fmla="*/ 0 h 705445"/>
                          <a:gd name="connsiteX1" fmla="*/ 705445 w 705445"/>
                          <a:gd name="connsiteY1" fmla="*/ 0 h 705445"/>
                          <a:gd name="connsiteX2" fmla="*/ 705445 w 705445"/>
                          <a:gd name="connsiteY2" fmla="*/ 705445 h 705445"/>
                          <a:gd name="connsiteX3" fmla="*/ 0 w 705445"/>
                          <a:gd name="connsiteY3" fmla="*/ 705445 h 705445"/>
                          <a:gd name="connsiteX4" fmla="*/ 0 w 705445"/>
                          <a:gd name="connsiteY4" fmla="*/ 0 h 705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05445" h="705445">
                            <a:moveTo>
                              <a:pt x="0" y="0"/>
                            </a:moveTo>
                            <a:lnTo>
                              <a:pt x="705445" y="0"/>
                            </a:lnTo>
                            <a:lnTo>
                              <a:pt x="705445" y="705445"/>
                            </a:lnTo>
                            <a:lnTo>
                              <a:pt x="0" y="705445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57150" tIns="57150" rIns="57150" bIns="57150" numCol="1" spcCol="1270" anchor="ctr" anchorCtr="0">
                        <a:noAutofit/>
                      </a:bodyPr>
                      <a:lstStyle/>
                      <a:p>
                        <a:pPr lvl="0" algn="ctr" defTabSz="20002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</a:pPr>
                        <a:endParaRPr lang="en-US" sz="4500" kern="1200" dirty="0"/>
                      </a:p>
                    </p:txBody>
                  </p:sp>
                  <p:sp>
                    <p:nvSpPr>
                      <p:cNvPr id="61" name="Circular Arrow 60"/>
                      <p:cNvSpPr/>
                      <p:nvPr/>
                    </p:nvSpPr>
                    <p:spPr>
                      <a:xfrm>
                        <a:off x="2606433" y="1463433"/>
                        <a:ext cx="3931133" cy="3931133"/>
                      </a:xfrm>
                      <a:prstGeom prst="circularArrow">
                        <a:avLst>
                          <a:gd name="adj1" fmla="val 3499"/>
                          <a:gd name="adj2" fmla="val 216979"/>
                          <a:gd name="adj3" fmla="val 11234974"/>
                          <a:gd name="adj4" fmla="val 10148047"/>
                          <a:gd name="adj5" fmla="val 4083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2" name="Freeform 61"/>
                      <p:cNvSpPr/>
                      <p:nvPr/>
                    </p:nvSpPr>
                    <p:spPr>
                      <a:xfrm>
                        <a:off x="2541012" y="2381117"/>
                        <a:ext cx="705445" cy="705445"/>
                      </a:xfrm>
                      <a:custGeom>
                        <a:avLst/>
                        <a:gdLst>
                          <a:gd name="connsiteX0" fmla="*/ 0 w 705445"/>
                          <a:gd name="connsiteY0" fmla="*/ 0 h 705445"/>
                          <a:gd name="connsiteX1" fmla="*/ 705445 w 705445"/>
                          <a:gd name="connsiteY1" fmla="*/ 0 h 705445"/>
                          <a:gd name="connsiteX2" fmla="*/ 705445 w 705445"/>
                          <a:gd name="connsiteY2" fmla="*/ 705445 h 705445"/>
                          <a:gd name="connsiteX3" fmla="*/ 0 w 705445"/>
                          <a:gd name="connsiteY3" fmla="*/ 705445 h 705445"/>
                          <a:gd name="connsiteX4" fmla="*/ 0 w 705445"/>
                          <a:gd name="connsiteY4" fmla="*/ 0 h 705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05445" h="705445">
                            <a:moveTo>
                              <a:pt x="0" y="0"/>
                            </a:moveTo>
                            <a:lnTo>
                              <a:pt x="705445" y="0"/>
                            </a:lnTo>
                            <a:lnTo>
                              <a:pt x="705445" y="705445"/>
                            </a:lnTo>
                            <a:lnTo>
                              <a:pt x="0" y="705445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57150" tIns="57150" rIns="57150" bIns="57150" numCol="1" spcCol="1270" anchor="ctr" anchorCtr="0">
                        <a:noAutofit/>
                      </a:bodyPr>
                      <a:lstStyle/>
                      <a:p>
                        <a:pPr lvl="0" algn="ctr" defTabSz="20002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</a:pPr>
                        <a:endParaRPr lang="en-US" sz="4500" kern="1200" dirty="0"/>
                      </a:p>
                    </p:txBody>
                  </p:sp>
                  <p:sp>
                    <p:nvSpPr>
                      <p:cNvPr id="63" name="Circular Arrow 62"/>
                      <p:cNvSpPr/>
                      <p:nvPr/>
                    </p:nvSpPr>
                    <p:spPr>
                      <a:xfrm>
                        <a:off x="2606433" y="1463433"/>
                        <a:ext cx="3931133" cy="3931133"/>
                      </a:xfrm>
                      <a:prstGeom prst="circularArrow">
                        <a:avLst>
                          <a:gd name="adj1" fmla="val 3499"/>
                          <a:gd name="adj2" fmla="val 216979"/>
                          <a:gd name="adj3" fmla="val 13869238"/>
                          <a:gd name="adj4" fmla="val 12913783"/>
                          <a:gd name="adj5" fmla="val 4083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  <p:sp>
                    <p:nvSpPr>
                      <p:cNvPr id="64" name="Freeform 63"/>
                      <p:cNvSpPr/>
                      <p:nvPr/>
                    </p:nvSpPr>
                    <p:spPr>
                      <a:xfrm>
                        <a:off x="3524117" y="1398012"/>
                        <a:ext cx="705445" cy="705445"/>
                      </a:xfrm>
                      <a:custGeom>
                        <a:avLst/>
                        <a:gdLst>
                          <a:gd name="connsiteX0" fmla="*/ 0 w 705445"/>
                          <a:gd name="connsiteY0" fmla="*/ 0 h 705445"/>
                          <a:gd name="connsiteX1" fmla="*/ 705445 w 705445"/>
                          <a:gd name="connsiteY1" fmla="*/ 0 h 705445"/>
                          <a:gd name="connsiteX2" fmla="*/ 705445 w 705445"/>
                          <a:gd name="connsiteY2" fmla="*/ 705445 h 705445"/>
                          <a:gd name="connsiteX3" fmla="*/ 0 w 705445"/>
                          <a:gd name="connsiteY3" fmla="*/ 705445 h 705445"/>
                          <a:gd name="connsiteX4" fmla="*/ 0 w 705445"/>
                          <a:gd name="connsiteY4" fmla="*/ 0 h 705445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</a:cxnLst>
                        <a:rect l="l" t="t" r="r" b="b"/>
                        <a:pathLst>
                          <a:path w="705445" h="705445">
                            <a:moveTo>
                              <a:pt x="0" y="0"/>
                            </a:moveTo>
                            <a:lnTo>
                              <a:pt x="705445" y="0"/>
                            </a:lnTo>
                            <a:lnTo>
                              <a:pt x="705445" y="705445"/>
                            </a:lnTo>
                            <a:lnTo>
                              <a:pt x="0" y="705445"/>
                            </a:ln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</p:spPr>
                    <p:style>
                      <a:lnRef idx="0">
                        <a:schemeClr val="dk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0">
                        <a:schemeClr val="lt1">
                          <a:alpha val="0"/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tx1">
                          <a:hueOff val="0"/>
                          <a:satOff val="0"/>
                          <a:lumOff val="0"/>
                          <a:alphaOff val="0"/>
                        </a:schemeClr>
                      </a:fontRef>
                    </p:style>
                    <p:txBody>
                      <a:bodyPr spcFirstLastPara="0" vert="horz" wrap="square" lIns="57150" tIns="57150" rIns="57150" bIns="57150" numCol="1" spcCol="1270" anchor="ctr" anchorCtr="0">
                        <a:noAutofit/>
                      </a:bodyPr>
                      <a:lstStyle/>
                      <a:p>
                        <a:pPr lvl="0" algn="ctr" defTabSz="2000250">
                          <a:lnSpc>
                            <a:spcPct val="90000"/>
                          </a:lnSpc>
                          <a:spcBef>
                            <a:spcPct val="0"/>
                          </a:spcBef>
                          <a:spcAft>
                            <a:spcPct val="35000"/>
                          </a:spcAft>
                        </a:pPr>
                        <a:endParaRPr lang="en-US" sz="4500" kern="1200" dirty="0"/>
                      </a:p>
                    </p:txBody>
                  </p:sp>
                  <p:sp>
                    <p:nvSpPr>
                      <p:cNvPr id="65" name="Circular Arrow 64"/>
                      <p:cNvSpPr/>
                      <p:nvPr/>
                    </p:nvSpPr>
                    <p:spPr>
                      <a:xfrm>
                        <a:off x="2606433" y="1463433"/>
                        <a:ext cx="3931133" cy="3931133"/>
                      </a:xfrm>
                      <a:prstGeom prst="circularArrow">
                        <a:avLst>
                          <a:gd name="adj1" fmla="val 3499"/>
                          <a:gd name="adj2" fmla="val 216979"/>
                          <a:gd name="adj3" fmla="val 16634974"/>
                          <a:gd name="adj4" fmla="val 15548047"/>
                          <a:gd name="adj5" fmla="val 4083"/>
                        </a:avLst>
                      </a:prstGeom>
                    </p:spPr>
                    <p:style>
                      <a:lnRef idx="0">
                        <a:schemeClr val="lt1">
                          <a:hueOff val="0"/>
                          <a:satOff val="0"/>
                          <a:lumOff val="0"/>
                          <a:alphaOff val="0"/>
                        </a:schemeClr>
                      </a:lnRef>
                      <a:fillRef idx="3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fillRef>
                      <a:effectRef idx="2">
                        <a:schemeClr val="accent1">
                          <a:hueOff val="0"/>
                          <a:satOff val="0"/>
                          <a:lumOff val="0"/>
                          <a:alphaOff val="0"/>
                        </a:schemeClr>
                      </a:effectRef>
                      <a:fontRef idx="minor">
                        <a:schemeClr val="lt1"/>
                      </a:fontRef>
                    </p:style>
                  </p:sp>
                </p:grpSp>
              </p:grpSp>
              <p:sp>
                <p:nvSpPr>
                  <p:cNvPr id="45" name="Rounded Rectangle 44"/>
                  <p:cNvSpPr/>
                  <p:nvPr/>
                </p:nvSpPr>
                <p:spPr>
                  <a:xfrm rot="5400000">
                    <a:off x="4908262" y="6123694"/>
                    <a:ext cx="910636" cy="316833"/>
                  </a:xfrm>
                  <a:prstGeom prst="roundRect">
                    <a:avLst/>
                  </a:prstGeom>
                  <a:solidFill>
                    <a:schemeClr val="tx2">
                      <a:lumMod val="25000"/>
                      <a:lumOff val="75000"/>
                    </a:schemeClr>
                  </a:solidFill>
                  <a:ln>
                    <a:solidFill>
                      <a:schemeClr val="tx2">
                        <a:lumMod val="25000"/>
                        <a:lumOff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sz="1300" dirty="0" smtClean="0">
                        <a:solidFill>
                          <a:schemeClr val="tx1"/>
                        </a:solidFill>
                      </a:rPr>
                      <a:t>Preserve</a:t>
                    </a:r>
                    <a:endParaRPr lang="en-US" sz="1300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6" name="TextBox 45"/>
                  <p:cNvSpPr txBox="1"/>
                  <p:nvPr/>
                </p:nvSpPr>
                <p:spPr>
                  <a:xfrm rot="5400000">
                    <a:off x="4572000" y="4732417"/>
                    <a:ext cx="1491370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600" dirty="0" smtClean="0"/>
                      <a:t>Data Life Cycle</a:t>
                    </a:r>
                    <a:endParaRPr lang="en-US" sz="1600" dirty="0"/>
                  </a:p>
                </p:txBody>
              </p:sp>
            </p:grpSp>
            <p:sp>
              <p:nvSpPr>
                <p:cNvPr id="38" name="Bent-Up Arrow 37"/>
                <p:cNvSpPr/>
                <p:nvPr/>
              </p:nvSpPr>
              <p:spPr>
                <a:xfrm rot="10800000">
                  <a:off x="381000" y="2362200"/>
                  <a:ext cx="3056890" cy="832976"/>
                </a:xfrm>
                <a:prstGeom prst="bentUpArrow">
                  <a:avLst/>
                </a:prstGeom>
                <a:solidFill>
                  <a:schemeClr val="bg1">
                    <a:lumMod val="75000"/>
                  </a:schemeClr>
                </a:solidFill>
                <a:ln w="952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ysClr val="windowText" lastClr="000000"/>
                    </a:solidFill>
                  </a:endParaRP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233334" y="1673647"/>
                <a:ext cx="189128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Research Life Cycle</a:t>
                </a:r>
                <a:endParaRPr lang="en-US" sz="1600" dirty="0"/>
              </a:p>
            </p:txBody>
          </p:sp>
          <p:cxnSp>
            <p:nvCxnSpPr>
              <p:cNvPr id="24" name="Straight Arrow Connector 23"/>
              <p:cNvCxnSpPr/>
              <p:nvPr/>
            </p:nvCxnSpPr>
            <p:spPr>
              <a:xfrm>
                <a:off x="1371600" y="4876800"/>
                <a:ext cx="396131" cy="961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 flipV="1">
                <a:off x="3048000" y="4951281"/>
                <a:ext cx="460193" cy="1719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Arrow Connector 20"/>
            <p:cNvCxnSpPr/>
            <p:nvPr/>
          </p:nvCxnSpPr>
          <p:spPr>
            <a:xfrm flipV="1">
              <a:off x="7162800" y="4953000"/>
              <a:ext cx="28957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7999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7565"/>
            <a:ext cx="9144000" cy="912878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</a:rPr>
              <a:t>data dictionary</a:t>
            </a:r>
            <a:endParaRPr lang="en-US" sz="4000" b="1" dirty="0">
              <a:solidFill>
                <a:srgbClr val="409995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47045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 Data </a:t>
            </a:r>
            <a:r>
              <a:rPr lang="en-US" sz="2800" dirty="0"/>
              <a:t>dictionary</a:t>
            </a:r>
          </a:p>
          <a:p>
            <a:pPr lvl="1">
              <a:buFont typeface="Wingdings" charset="2"/>
              <a:buChar char="q"/>
            </a:pPr>
            <a:r>
              <a:rPr lang="en-US" sz="2800" dirty="0" smtClean="0"/>
              <a:t> The </a:t>
            </a:r>
            <a:r>
              <a:rPr lang="en-US" sz="2800" dirty="0"/>
              <a:t>purpose of a data dictionary is to ensure consistent terminology throughout a </a:t>
            </a:r>
            <a:r>
              <a:rPr lang="en-US" sz="2800" dirty="0" smtClean="0"/>
              <a:t>dataset</a:t>
            </a:r>
          </a:p>
          <a:p>
            <a:pPr lvl="1"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It </a:t>
            </a:r>
            <a:r>
              <a:rPr lang="en-US" sz="2800" dirty="0"/>
              <a:t>contains a list of descriptive data types that are being </a:t>
            </a:r>
            <a:r>
              <a:rPr lang="en-US" sz="2800" dirty="0" smtClean="0"/>
              <a:t>collected</a:t>
            </a:r>
            <a:endParaRPr lang="en-US" sz="2800" dirty="0"/>
          </a:p>
          <a:p>
            <a:pPr lvl="1">
              <a:buFont typeface="Wingdings" charset="2"/>
              <a:buChar char="q"/>
            </a:pPr>
            <a:r>
              <a:rPr lang="en-US" sz="2800" dirty="0" smtClean="0"/>
              <a:t> Example</a:t>
            </a:r>
            <a:r>
              <a:rPr lang="en-US" sz="2800" dirty="0"/>
              <a:t>:</a:t>
            </a:r>
          </a:p>
          <a:p>
            <a:endParaRPr lang="en-US" dirty="0">
              <a:solidFill>
                <a:srgbClr val="757070"/>
              </a:solidFill>
            </a:endParaRPr>
          </a:p>
          <a:p>
            <a:endParaRPr lang="en-US" dirty="0">
              <a:solidFill>
                <a:srgbClr val="757070"/>
              </a:solidFill>
            </a:endParaRPr>
          </a:p>
          <a:p>
            <a:endParaRPr lang="en-US" dirty="0">
              <a:solidFill>
                <a:srgbClr val="757070"/>
              </a:solidFill>
            </a:endParaRPr>
          </a:p>
          <a:p>
            <a:endParaRPr lang="en-US" dirty="0">
              <a:solidFill>
                <a:srgbClr val="757070"/>
              </a:solidFill>
            </a:endParaRPr>
          </a:p>
          <a:p>
            <a:endParaRPr lang="en-US" dirty="0">
              <a:solidFill>
                <a:srgbClr val="757070"/>
              </a:solidFill>
            </a:endParaRPr>
          </a:p>
          <a:p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4543" y="3589964"/>
            <a:ext cx="5943858" cy="26047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3"/>
          <p:cNvSpPr>
            <a:spLocks noGrp="1"/>
          </p:cNvSpPr>
          <p:nvPr>
            <p:ph sz="quarter" idx="14"/>
          </p:nvPr>
        </p:nvSpPr>
        <p:spPr>
          <a:xfrm>
            <a:off x="101600" y="6501958"/>
            <a:ext cx="3348790" cy="228600"/>
          </a:xfrm>
        </p:spPr>
        <p:txBody>
          <a:bodyPr/>
          <a:lstStyle/>
          <a:p>
            <a:pPr algn="l"/>
            <a:r>
              <a:rPr lang="en-US" i="0" dirty="0" smtClean="0"/>
              <a:t>Source: </a:t>
            </a:r>
            <a:r>
              <a:rPr lang="en-US" i="0" dirty="0" smtClean="0">
                <a:hlinkClick r:id="rId5"/>
              </a:rPr>
              <a:t>OHSU Open Educational Resources</a:t>
            </a:r>
            <a:endParaRPr lang="en-US" i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346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286"/>
            <a:ext cx="9144000" cy="6455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409995"/>
                </a:solidFill>
              </a:rPr>
              <a:t>d</a:t>
            </a:r>
            <a:r>
              <a:rPr lang="en-US" b="1" dirty="0" smtClean="0">
                <a:solidFill>
                  <a:srgbClr val="409995"/>
                </a:solidFill>
              </a:rPr>
              <a:t>ata dictionary </a:t>
            </a:r>
            <a:r>
              <a:rPr lang="en-US" b="1" smtClean="0">
                <a:solidFill>
                  <a:srgbClr val="409995"/>
                </a:solidFill>
              </a:rPr>
              <a:t>for organization</a:t>
            </a:r>
            <a:endParaRPr lang="en-US" b="1" dirty="0">
              <a:solidFill>
                <a:srgbClr val="40999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51" t="2070" r="35068" b="55544"/>
          <a:stretch/>
        </p:blipFill>
        <p:spPr>
          <a:xfrm>
            <a:off x="93417" y="1203157"/>
            <a:ext cx="8957166" cy="43474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0126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4286"/>
            <a:ext cx="9144000" cy="64552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409995"/>
                </a:solidFill>
              </a:rPr>
              <a:t>d</a:t>
            </a:r>
            <a:r>
              <a:rPr lang="en-US" b="1" dirty="0" smtClean="0">
                <a:solidFill>
                  <a:srgbClr val="409995"/>
                </a:solidFill>
              </a:rPr>
              <a:t>ata dictionary for organization</a:t>
            </a:r>
            <a:endParaRPr lang="en-US" b="1" dirty="0">
              <a:solidFill>
                <a:srgbClr val="40999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3" t="23683" r="35088" b="43755"/>
          <a:stretch/>
        </p:blipFill>
        <p:spPr>
          <a:xfrm>
            <a:off x="262690" y="1379620"/>
            <a:ext cx="8618619" cy="32565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6534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3339"/>
            <a:ext cx="9144000" cy="67911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409995"/>
                </a:solidFill>
              </a:rPr>
              <a:t>a note on data quality</a:t>
            </a:r>
            <a:endParaRPr lang="en-US" b="1" dirty="0">
              <a:solidFill>
                <a:srgbClr val="4099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1" y="1473201"/>
            <a:ext cx="8694058" cy="3534228"/>
          </a:xfrm>
        </p:spPr>
        <p:txBody>
          <a:bodyPr>
            <a:noAutofit/>
          </a:bodyPr>
          <a:lstStyle/>
          <a:p>
            <a:pPr>
              <a:buClr>
                <a:schemeClr val="accent1"/>
              </a:buClr>
              <a:buFont typeface="Wingdings" charset="2"/>
              <a:buChar char="q"/>
            </a:pPr>
            <a:r>
              <a:rPr lang="en-US" sz="2800" dirty="0" smtClean="0"/>
              <a:t> Quality assurance: ensuring quality in your processes</a:t>
            </a:r>
          </a:p>
          <a:p>
            <a:pPr lvl="1">
              <a:buClr>
                <a:schemeClr val="accent1"/>
              </a:buClr>
              <a:buFont typeface="Wingdings" charset="2"/>
              <a:buChar char="q"/>
            </a:pPr>
            <a:r>
              <a:rPr lang="en-US" sz="2800" dirty="0"/>
              <a:t> Validation or standards </a:t>
            </a:r>
            <a:r>
              <a:rPr lang="en-US" sz="2800" dirty="0" smtClean="0"/>
              <a:t>instruments</a:t>
            </a:r>
            <a:endParaRPr lang="en-US" sz="2800" dirty="0"/>
          </a:p>
          <a:p>
            <a:pPr lvl="1">
              <a:buClr>
                <a:schemeClr val="accent1"/>
              </a:buClr>
              <a:buFont typeface="Wingdings" charset="2"/>
              <a:buChar char="q"/>
            </a:pPr>
            <a:r>
              <a:rPr lang="en-US" sz="2800" dirty="0" smtClean="0"/>
              <a:t> </a:t>
            </a:r>
            <a:r>
              <a:rPr lang="en-US" sz="2800" dirty="0"/>
              <a:t>Validation or standards instruments </a:t>
            </a:r>
            <a:endParaRPr lang="en-US" sz="2800" dirty="0" smtClean="0"/>
          </a:p>
          <a:p>
            <a:pPr lvl="1">
              <a:buClr>
                <a:schemeClr val="accent1"/>
              </a:buCl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Discovery of and dealing with missing values</a:t>
            </a:r>
            <a:endParaRPr lang="en-US" sz="2800" dirty="0"/>
          </a:p>
          <a:p>
            <a:pPr>
              <a:buClr>
                <a:schemeClr val="accent1"/>
              </a:buClr>
              <a:buFont typeface="Wingdings" charset="2"/>
              <a:buChar char="q"/>
            </a:pPr>
            <a:r>
              <a:rPr lang="en-US" sz="2800" dirty="0" smtClean="0"/>
              <a:t> Restricting data types, data validation, and data provenance</a:t>
            </a:r>
          </a:p>
          <a:p>
            <a:pPr marL="731520" lvl="2" indent="0">
              <a:buClr>
                <a:schemeClr val="accent1"/>
              </a:buClr>
              <a:buNone/>
            </a:pPr>
            <a:r>
              <a:rPr lang="en-US" sz="28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529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614152"/>
            <a:ext cx="9055100" cy="663105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>
                <a:solidFill>
                  <a:srgbClr val="409995"/>
                </a:solidFill>
              </a:rPr>
              <a:t>OHSU </a:t>
            </a:r>
            <a:r>
              <a:rPr lang="en-US" sz="4000" b="1" dirty="0" err="1" smtClean="0">
                <a:solidFill>
                  <a:srgbClr val="409995"/>
                </a:solidFill>
              </a:rPr>
              <a:t>REDCap</a:t>
            </a:r>
            <a:r>
              <a:rPr lang="en-US" sz="4000" b="1" dirty="0" smtClean="0">
                <a:solidFill>
                  <a:srgbClr val="409995"/>
                </a:solidFill>
              </a:rPr>
              <a:t> </a:t>
            </a:r>
            <a:r>
              <a:rPr lang="en-US" sz="4000" b="1" dirty="0">
                <a:solidFill>
                  <a:srgbClr val="409995"/>
                </a:solidFill>
              </a:rPr>
              <a:t>– </a:t>
            </a:r>
            <a:r>
              <a:rPr lang="en-US" sz="4000" b="1" dirty="0" smtClean="0">
                <a:solidFill>
                  <a:srgbClr val="409995"/>
                </a:solidFill>
              </a:rPr>
              <a:t>you can use it</a:t>
            </a:r>
            <a:r>
              <a:rPr lang="en-US" sz="4000" b="1" dirty="0">
                <a:solidFill>
                  <a:srgbClr val="409995"/>
                </a:solidFill>
              </a:rPr>
              <a:t/>
            </a:r>
            <a:br>
              <a:rPr lang="en-US" sz="4000" b="1" dirty="0">
                <a:solidFill>
                  <a:srgbClr val="409995"/>
                </a:solidFill>
              </a:rPr>
            </a:br>
            <a:endParaRPr lang="en-US" sz="40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506185" y="4154715"/>
            <a:ext cx="8202385" cy="1955799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 err="1" smtClean="0"/>
              <a:t>REDCap</a:t>
            </a:r>
            <a:r>
              <a:rPr lang="en-US" dirty="0" smtClean="0"/>
              <a:t> = research electronic data capture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Free to anyone with OHSU credentials – </a:t>
            </a:r>
            <a:r>
              <a:rPr lang="en-US" dirty="0" smtClean="0">
                <a:hlinkClick r:id="rId3"/>
              </a:rPr>
              <a:t>OHSU </a:t>
            </a:r>
            <a:r>
              <a:rPr lang="en-US" dirty="0" err="1" smtClean="0">
                <a:hlinkClick r:id="rId3"/>
              </a:rPr>
              <a:t>REDCap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Other option for data collection (direct entry or import)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Creates data dictionaries automatically during </a:t>
            </a:r>
            <a:r>
              <a:rPr lang="en-US" dirty="0" err="1" smtClean="0"/>
              <a:t>db</a:t>
            </a:r>
            <a:r>
              <a:rPr lang="en-US" dirty="0" smtClean="0"/>
              <a:t> set up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Applicable to clinician AND basic science researchers</a:t>
            </a:r>
          </a:p>
          <a:p>
            <a:pPr>
              <a:buFont typeface="Wingdings" charset="2"/>
              <a:buChar char="q"/>
            </a:pP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680" y="1719830"/>
            <a:ext cx="6160088" cy="2144712"/>
          </a:xfrm>
        </p:spPr>
      </p:pic>
    </p:spTree>
    <p:extLst>
      <p:ext uri="{BB962C8B-B14F-4D97-AF65-F5344CB8AC3E}">
        <p14:creationId xmlns:p14="http://schemas.microsoft.com/office/powerpoint/2010/main" val="454481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5249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</a:rPr>
              <a:t>Open Science Framework (OSF)</a:t>
            </a:r>
            <a:endParaRPr lang="en-US" sz="4000" b="1" dirty="0">
              <a:solidFill>
                <a:srgbClr val="409995"/>
              </a:solidFill>
            </a:endParaRPr>
          </a:p>
        </p:txBody>
      </p:sp>
      <p:pic>
        <p:nvPicPr>
          <p:cNvPr id="6" name="Content Placeholder 5">
            <a:hlinkClick r:id="rId3"/>
          </p:cNvPr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063" y="1155699"/>
            <a:ext cx="5441874" cy="5099958"/>
          </a:xfrm>
        </p:spPr>
      </p:pic>
    </p:spTree>
    <p:extLst>
      <p:ext uri="{BB962C8B-B14F-4D97-AF65-F5344CB8AC3E}">
        <p14:creationId xmlns:p14="http://schemas.microsoft.com/office/powerpoint/2010/main" val="14423856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6006"/>
            <a:ext cx="9144000" cy="88079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</a:rPr>
              <a:t>recap</a:t>
            </a:r>
            <a:endParaRPr lang="en-US" sz="4000" b="1" dirty="0">
              <a:solidFill>
                <a:srgbClr val="4099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05" y="1355557"/>
            <a:ext cx="8526189" cy="41468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1 Describe RDM best practices in organizing files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and data and how you might implement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these in your work</a:t>
            </a:r>
          </a:p>
          <a:p>
            <a:pPr marL="0" indent="0">
              <a:buNone/>
            </a:pPr>
            <a:r>
              <a:rPr lang="en-US" sz="2800" dirty="0" smtClean="0"/>
              <a:t>2 Identify essential elements to consider for your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experimental design</a:t>
            </a:r>
          </a:p>
          <a:p>
            <a:pPr marL="0" indent="0">
              <a:buNone/>
            </a:pPr>
            <a:r>
              <a:rPr lang="en-US" sz="2800" dirty="0" smtClean="0"/>
              <a:t>3 Understand ways to standardize your data </a:t>
            </a:r>
          </a:p>
          <a:p>
            <a:pPr marL="0" indent="0">
              <a:buNone/>
            </a:pPr>
            <a:r>
              <a:rPr lang="en-US" sz="2800" dirty="0"/>
              <a:t> </a:t>
            </a:r>
            <a:r>
              <a:rPr lang="en-US" sz="2800" dirty="0" smtClean="0"/>
              <a:t>  and the utility of the data dictionary</a:t>
            </a:r>
            <a:endParaRPr lang="en-US" sz="2800" dirty="0"/>
          </a:p>
          <a:p>
            <a:pPr marL="0" indent="0">
              <a:buNone/>
            </a:pPr>
            <a:endParaRPr lang="en-US" sz="1800" dirty="0" smtClean="0"/>
          </a:p>
          <a:p>
            <a:pPr marL="0" indent="0">
              <a:buNone/>
            </a:pPr>
            <a:endParaRPr lang="en-US" sz="1800" dirty="0" smtClean="0"/>
          </a:p>
          <a:p>
            <a:pPr lvl="1">
              <a:buFont typeface="Wingdings" charset="2"/>
              <a:buChar char="q"/>
            </a:pPr>
            <a:endParaRPr lang="en-US" sz="1800" dirty="0" smtClean="0"/>
          </a:p>
          <a:p>
            <a:pPr>
              <a:buFont typeface="Wingdings" charset="2"/>
              <a:buChar char="q"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72796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8261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questions?</a:t>
            </a:r>
            <a:endParaRPr lang="en-US" sz="4000" b="1" dirty="0" smtClean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73768" y="1459831"/>
            <a:ext cx="6721642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Letisha R. Wyatt, PhD</a:t>
            </a:r>
          </a:p>
          <a:p>
            <a:r>
              <a:rPr lang="en-US" sz="2800" dirty="0" smtClean="0"/>
              <a:t>wyattl@ohsu.edu</a:t>
            </a:r>
          </a:p>
          <a:p>
            <a:r>
              <a:rPr lang="en-US" sz="2800" dirty="0" smtClean="0"/>
              <a:t>BICC 341</a:t>
            </a:r>
          </a:p>
          <a:p>
            <a:r>
              <a:rPr lang="en-US" sz="2800" dirty="0" smtClean="0"/>
              <a:t>503.494.8627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2477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72" y="397627"/>
            <a:ext cx="8413464" cy="598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0012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131"/>
            <a:ext cx="9144000" cy="84811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409995"/>
                </a:solidFill>
              </a:rPr>
              <a:t>d</a:t>
            </a:r>
            <a:r>
              <a:rPr lang="en-US" b="1" smtClean="0">
                <a:solidFill>
                  <a:srgbClr val="409995"/>
                </a:solidFill>
              </a:rPr>
              <a:t>ata </a:t>
            </a:r>
            <a:r>
              <a:rPr lang="en-US" b="1" dirty="0" smtClean="0">
                <a:solidFill>
                  <a:srgbClr val="409995"/>
                </a:solidFill>
              </a:rPr>
              <a:t>management plan (</a:t>
            </a:r>
            <a:r>
              <a:rPr lang="en-US" b="1" dirty="0" err="1" smtClean="0">
                <a:solidFill>
                  <a:srgbClr val="409995"/>
                </a:solidFill>
              </a:rPr>
              <a:t>dmp</a:t>
            </a:r>
            <a:r>
              <a:rPr lang="en-US" b="1" dirty="0" smtClean="0">
                <a:solidFill>
                  <a:srgbClr val="409995"/>
                </a:solidFill>
              </a:rPr>
              <a:t>)</a:t>
            </a:r>
            <a:endParaRPr lang="en-US" b="1" dirty="0">
              <a:solidFill>
                <a:srgbClr val="40999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93305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www.dcc.ac.uk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/resources/data-management-plans</a:t>
            </a:r>
          </a:p>
        </p:txBody>
      </p:sp>
      <p:grpSp>
        <p:nvGrpSpPr>
          <p:cNvPr id="24" name="Group 23"/>
          <p:cNvGrpSpPr/>
          <p:nvPr/>
        </p:nvGrpSpPr>
        <p:grpSpPr>
          <a:xfrm rot="16200000">
            <a:off x="376526" y="1351401"/>
            <a:ext cx="3349108" cy="3822641"/>
            <a:chOff x="3693196" y="3162783"/>
            <a:chExt cx="3200397" cy="3498418"/>
          </a:xfrm>
        </p:grpSpPr>
        <p:sp>
          <p:nvSpPr>
            <p:cNvPr id="26" name="Rounded Rectangle 25"/>
            <p:cNvSpPr/>
            <p:nvPr/>
          </p:nvSpPr>
          <p:spPr>
            <a:xfrm rot="5400000">
              <a:off x="3964299" y="3731901"/>
              <a:ext cx="834409" cy="299786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solidFill>
                    <a:schemeClr val="tx1"/>
                  </a:solidFill>
                </a:rPr>
                <a:t>Analyze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 rot="5400000">
              <a:off x="3964298" y="5793093"/>
              <a:ext cx="834409" cy="299786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solidFill>
                    <a:schemeClr val="tx1"/>
                  </a:solidFill>
                </a:rPr>
                <a:t>Share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 rot="5400000">
              <a:off x="5827530" y="5678253"/>
              <a:ext cx="852897" cy="202403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solidFill>
                    <a:schemeClr val="tx1"/>
                  </a:solidFill>
                </a:rPr>
                <a:t>Describe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 rot="5400000">
              <a:off x="5788082" y="3815015"/>
              <a:ext cx="834409" cy="299786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solidFill>
                    <a:schemeClr val="tx1"/>
                  </a:solidFill>
                </a:rPr>
                <a:t>Collect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 rot="5400000">
              <a:off x="6249902" y="4572002"/>
              <a:ext cx="914400" cy="372983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solidFill>
                    <a:schemeClr val="tx1"/>
                  </a:solidFill>
                </a:rPr>
                <a:t>Assure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3693196" y="3162783"/>
              <a:ext cx="3118407" cy="3195968"/>
              <a:chOff x="2372873" y="2119682"/>
              <a:chExt cx="4230114" cy="4335325"/>
            </a:xfrm>
          </p:grpSpPr>
          <p:sp>
            <p:nvSpPr>
              <p:cNvPr id="34" name="Rounded Rectangle 33"/>
              <p:cNvSpPr/>
              <p:nvPr/>
            </p:nvSpPr>
            <p:spPr>
              <a:xfrm rot="5400000">
                <a:off x="3998591" y="2377440"/>
                <a:ext cx="881276" cy="365759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 smtClean="0">
                    <a:solidFill>
                      <a:schemeClr val="tx1"/>
                    </a:solidFill>
                  </a:rPr>
                  <a:t>Plan</a:t>
                </a:r>
                <a:endParaRPr lang="en-US" sz="1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 rot="5400000">
                <a:off x="2005658" y="4343410"/>
                <a:ext cx="1240382" cy="505951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 smtClean="0">
                    <a:solidFill>
                      <a:schemeClr val="tx1"/>
                    </a:solidFill>
                  </a:rPr>
                  <a:t>Discover</a:t>
                </a:r>
                <a:endParaRPr lang="en-US" sz="13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 rot="1153209">
                <a:off x="2541012" y="2393032"/>
                <a:ext cx="4061975" cy="4061975"/>
                <a:chOff x="2541012" y="1398012"/>
                <a:chExt cx="4061975" cy="4061975"/>
              </a:xfrm>
            </p:grpSpPr>
            <p:sp>
              <p:nvSpPr>
                <p:cNvPr id="37" name="Freeform 36"/>
                <p:cNvSpPr/>
                <p:nvPr/>
              </p:nvSpPr>
              <p:spPr>
                <a:xfrm>
                  <a:off x="4914437" y="1398012"/>
                  <a:ext cx="705445" cy="705445"/>
                </a:xfrm>
                <a:custGeom>
                  <a:avLst/>
                  <a:gdLst>
                    <a:gd name="connsiteX0" fmla="*/ 0 w 705445"/>
                    <a:gd name="connsiteY0" fmla="*/ 0 h 705445"/>
                    <a:gd name="connsiteX1" fmla="*/ 705445 w 705445"/>
                    <a:gd name="connsiteY1" fmla="*/ 0 h 705445"/>
                    <a:gd name="connsiteX2" fmla="*/ 705445 w 705445"/>
                    <a:gd name="connsiteY2" fmla="*/ 705445 h 705445"/>
                    <a:gd name="connsiteX3" fmla="*/ 0 w 705445"/>
                    <a:gd name="connsiteY3" fmla="*/ 705445 h 705445"/>
                    <a:gd name="connsiteX4" fmla="*/ 0 w 705445"/>
                    <a:gd name="connsiteY4" fmla="*/ 0 h 705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5445" h="705445">
                      <a:moveTo>
                        <a:pt x="0" y="0"/>
                      </a:moveTo>
                      <a:lnTo>
                        <a:pt x="705445" y="0"/>
                      </a:lnTo>
                      <a:lnTo>
                        <a:pt x="705445" y="705445"/>
                      </a:lnTo>
                      <a:lnTo>
                        <a:pt x="0" y="7054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lvl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200" kern="1200" dirty="0"/>
                </a:p>
              </p:txBody>
            </p:sp>
            <p:sp>
              <p:nvSpPr>
                <p:cNvPr id="38" name="Circular Arrow 37"/>
                <p:cNvSpPr/>
                <p:nvPr/>
              </p:nvSpPr>
              <p:spPr>
                <a:xfrm>
                  <a:off x="2606433" y="1463433"/>
                  <a:ext cx="3931133" cy="3931133"/>
                </a:xfrm>
                <a:prstGeom prst="circularArrow">
                  <a:avLst>
                    <a:gd name="adj1" fmla="val 3499"/>
                    <a:gd name="adj2" fmla="val 216979"/>
                    <a:gd name="adj3" fmla="val 19269238"/>
                    <a:gd name="adj4" fmla="val 18313783"/>
                    <a:gd name="adj5" fmla="val 4083"/>
                  </a:avLst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9" name="Freeform 38"/>
                <p:cNvSpPr/>
                <p:nvPr/>
              </p:nvSpPr>
              <p:spPr>
                <a:xfrm>
                  <a:off x="5897542" y="2381117"/>
                  <a:ext cx="705445" cy="705445"/>
                </a:xfrm>
                <a:custGeom>
                  <a:avLst/>
                  <a:gdLst>
                    <a:gd name="connsiteX0" fmla="*/ 0 w 705445"/>
                    <a:gd name="connsiteY0" fmla="*/ 0 h 705445"/>
                    <a:gd name="connsiteX1" fmla="*/ 705445 w 705445"/>
                    <a:gd name="connsiteY1" fmla="*/ 0 h 705445"/>
                    <a:gd name="connsiteX2" fmla="*/ 705445 w 705445"/>
                    <a:gd name="connsiteY2" fmla="*/ 705445 h 705445"/>
                    <a:gd name="connsiteX3" fmla="*/ 0 w 705445"/>
                    <a:gd name="connsiteY3" fmla="*/ 705445 h 705445"/>
                    <a:gd name="connsiteX4" fmla="*/ 0 w 705445"/>
                    <a:gd name="connsiteY4" fmla="*/ 0 h 705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5445" h="705445">
                      <a:moveTo>
                        <a:pt x="0" y="0"/>
                      </a:moveTo>
                      <a:lnTo>
                        <a:pt x="705445" y="0"/>
                      </a:lnTo>
                      <a:lnTo>
                        <a:pt x="705445" y="705445"/>
                      </a:lnTo>
                      <a:lnTo>
                        <a:pt x="0" y="7054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lvl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200" kern="1200" dirty="0"/>
                </a:p>
              </p:txBody>
            </p:sp>
            <p:sp>
              <p:nvSpPr>
                <p:cNvPr id="40" name="Circular Arrow 39"/>
                <p:cNvSpPr/>
                <p:nvPr/>
              </p:nvSpPr>
              <p:spPr>
                <a:xfrm>
                  <a:off x="2606433" y="1463433"/>
                  <a:ext cx="3931133" cy="3931133"/>
                </a:xfrm>
                <a:prstGeom prst="circularArrow">
                  <a:avLst>
                    <a:gd name="adj1" fmla="val 3499"/>
                    <a:gd name="adj2" fmla="val 216979"/>
                    <a:gd name="adj3" fmla="val 434974"/>
                    <a:gd name="adj4" fmla="val 20948047"/>
                    <a:gd name="adj5" fmla="val 4083"/>
                  </a:avLst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1" name="Freeform 40"/>
                <p:cNvSpPr/>
                <p:nvPr/>
              </p:nvSpPr>
              <p:spPr>
                <a:xfrm>
                  <a:off x="5897542" y="3771437"/>
                  <a:ext cx="705445" cy="705445"/>
                </a:xfrm>
                <a:custGeom>
                  <a:avLst/>
                  <a:gdLst>
                    <a:gd name="connsiteX0" fmla="*/ 0 w 705445"/>
                    <a:gd name="connsiteY0" fmla="*/ 0 h 705445"/>
                    <a:gd name="connsiteX1" fmla="*/ 705445 w 705445"/>
                    <a:gd name="connsiteY1" fmla="*/ 0 h 705445"/>
                    <a:gd name="connsiteX2" fmla="*/ 705445 w 705445"/>
                    <a:gd name="connsiteY2" fmla="*/ 705445 h 705445"/>
                    <a:gd name="connsiteX3" fmla="*/ 0 w 705445"/>
                    <a:gd name="connsiteY3" fmla="*/ 705445 h 705445"/>
                    <a:gd name="connsiteX4" fmla="*/ 0 w 705445"/>
                    <a:gd name="connsiteY4" fmla="*/ 0 h 705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5445" h="705445">
                      <a:moveTo>
                        <a:pt x="0" y="0"/>
                      </a:moveTo>
                      <a:lnTo>
                        <a:pt x="705445" y="0"/>
                      </a:lnTo>
                      <a:lnTo>
                        <a:pt x="705445" y="705445"/>
                      </a:lnTo>
                      <a:lnTo>
                        <a:pt x="0" y="7054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lvl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200" kern="1200" dirty="0"/>
                </a:p>
              </p:txBody>
            </p:sp>
            <p:sp>
              <p:nvSpPr>
                <p:cNvPr id="42" name="Circular Arrow 41"/>
                <p:cNvSpPr/>
                <p:nvPr/>
              </p:nvSpPr>
              <p:spPr>
                <a:xfrm>
                  <a:off x="2606433" y="1463433"/>
                  <a:ext cx="3931133" cy="3931133"/>
                </a:xfrm>
                <a:prstGeom prst="circularArrow">
                  <a:avLst>
                    <a:gd name="adj1" fmla="val 3499"/>
                    <a:gd name="adj2" fmla="val 216979"/>
                    <a:gd name="adj3" fmla="val 3069238"/>
                    <a:gd name="adj4" fmla="val 2113783"/>
                    <a:gd name="adj5" fmla="val 4083"/>
                  </a:avLst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3" name="Freeform 42"/>
                <p:cNvSpPr/>
                <p:nvPr/>
              </p:nvSpPr>
              <p:spPr>
                <a:xfrm>
                  <a:off x="4914437" y="4754542"/>
                  <a:ext cx="705445" cy="705445"/>
                </a:xfrm>
                <a:custGeom>
                  <a:avLst/>
                  <a:gdLst>
                    <a:gd name="connsiteX0" fmla="*/ 0 w 705445"/>
                    <a:gd name="connsiteY0" fmla="*/ 0 h 705445"/>
                    <a:gd name="connsiteX1" fmla="*/ 705445 w 705445"/>
                    <a:gd name="connsiteY1" fmla="*/ 0 h 705445"/>
                    <a:gd name="connsiteX2" fmla="*/ 705445 w 705445"/>
                    <a:gd name="connsiteY2" fmla="*/ 705445 h 705445"/>
                    <a:gd name="connsiteX3" fmla="*/ 0 w 705445"/>
                    <a:gd name="connsiteY3" fmla="*/ 705445 h 705445"/>
                    <a:gd name="connsiteX4" fmla="*/ 0 w 705445"/>
                    <a:gd name="connsiteY4" fmla="*/ 0 h 705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5445" h="705445">
                      <a:moveTo>
                        <a:pt x="0" y="0"/>
                      </a:moveTo>
                      <a:lnTo>
                        <a:pt x="705445" y="0"/>
                      </a:lnTo>
                      <a:lnTo>
                        <a:pt x="705445" y="705445"/>
                      </a:lnTo>
                      <a:lnTo>
                        <a:pt x="0" y="7054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lvl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200" kern="1200" dirty="0"/>
                </a:p>
              </p:txBody>
            </p:sp>
            <p:sp>
              <p:nvSpPr>
                <p:cNvPr id="44" name="Circular Arrow 43"/>
                <p:cNvSpPr/>
                <p:nvPr/>
              </p:nvSpPr>
              <p:spPr>
                <a:xfrm>
                  <a:off x="2606433" y="1463433"/>
                  <a:ext cx="3931133" cy="3931133"/>
                </a:xfrm>
                <a:prstGeom prst="circularArrow">
                  <a:avLst>
                    <a:gd name="adj1" fmla="val 3499"/>
                    <a:gd name="adj2" fmla="val 216979"/>
                    <a:gd name="adj3" fmla="val 5834974"/>
                    <a:gd name="adj4" fmla="val 4748047"/>
                    <a:gd name="adj5" fmla="val 4083"/>
                  </a:avLst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5" name="Freeform 44"/>
                <p:cNvSpPr/>
                <p:nvPr/>
              </p:nvSpPr>
              <p:spPr>
                <a:xfrm>
                  <a:off x="3524117" y="4754542"/>
                  <a:ext cx="705445" cy="705445"/>
                </a:xfrm>
                <a:custGeom>
                  <a:avLst/>
                  <a:gdLst>
                    <a:gd name="connsiteX0" fmla="*/ 0 w 705445"/>
                    <a:gd name="connsiteY0" fmla="*/ 0 h 705445"/>
                    <a:gd name="connsiteX1" fmla="*/ 705445 w 705445"/>
                    <a:gd name="connsiteY1" fmla="*/ 0 h 705445"/>
                    <a:gd name="connsiteX2" fmla="*/ 705445 w 705445"/>
                    <a:gd name="connsiteY2" fmla="*/ 705445 h 705445"/>
                    <a:gd name="connsiteX3" fmla="*/ 0 w 705445"/>
                    <a:gd name="connsiteY3" fmla="*/ 705445 h 705445"/>
                    <a:gd name="connsiteX4" fmla="*/ 0 w 705445"/>
                    <a:gd name="connsiteY4" fmla="*/ 0 h 705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5445" h="705445">
                      <a:moveTo>
                        <a:pt x="0" y="0"/>
                      </a:moveTo>
                      <a:lnTo>
                        <a:pt x="705445" y="0"/>
                      </a:lnTo>
                      <a:lnTo>
                        <a:pt x="705445" y="705445"/>
                      </a:lnTo>
                      <a:lnTo>
                        <a:pt x="0" y="7054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lvl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200" kern="1200" dirty="0"/>
                </a:p>
              </p:txBody>
            </p:sp>
            <p:sp>
              <p:nvSpPr>
                <p:cNvPr id="46" name="Circular Arrow 45"/>
                <p:cNvSpPr/>
                <p:nvPr/>
              </p:nvSpPr>
              <p:spPr>
                <a:xfrm>
                  <a:off x="2606433" y="1463433"/>
                  <a:ext cx="3931133" cy="3931133"/>
                </a:xfrm>
                <a:prstGeom prst="circularArrow">
                  <a:avLst>
                    <a:gd name="adj1" fmla="val 3499"/>
                    <a:gd name="adj2" fmla="val 216979"/>
                    <a:gd name="adj3" fmla="val 8469238"/>
                    <a:gd name="adj4" fmla="val 7513783"/>
                    <a:gd name="adj5" fmla="val 4083"/>
                  </a:avLst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7" name="Freeform 46"/>
                <p:cNvSpPr/>
                <p:nvPr/>
              </p:nvSpPr>
              <p:spPr>
                <a:xfrm>
                  <a:off x="2541012" y="3771437"/>
                  <a:ext cx="705445" cy="705445"/>
                </a:xfrm>
                <a:custGeom>
                  <a:avLst/>
                  <a:gdLst>
                    <a:gd name="connsiteX0" fmla="*/ 0 w 705445"/>
                    <a:gd name="connsiteY0" fmla="*/ 0 h 705445"/>
                    <a:gd name="connsiteX1" fmla="*/ 705445 w 705445"/>
                    <a:gd name="connsiteY1" fmla="*/ 0 h 705445"/>
                    <a:gd name="connsiteX2" fmla="*/ 705445 w 705445"/>
                    <a:gd name="connsiteY2" fmla="*/ 705445 h 705445"/>
                    <a:gd name="connsiteX3" fmla="*/ 0 w 705445"/>
                    <a:gd name="connsiteY3" fmla="*/ 705445 h 705445"/>
                    <a:gd name="connsiteX4" fmla="*/ 0 w 705445"/>
                    <a:gd name="connsiteY4" fmla="*/ 0 h 705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5445" h="705445">
                      <a:moveTo>
                        <a:pt x="0" y="0"/>
                      </a:moveTo>
                      <a:lnTo>
                        <a:pt x="705445" y="0"/>
                      </a:lnTo>
                      <a:lnTo>
                        <a:pt x="705445" y="705445"/>
                      </a:lnTo>
                      <a:lnTo>
                        <a:pt x="0" y="7054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57150" tIns="57150" rIns="57150" bIns="57150" numCol="1" spcCol="1270" anchor="ctr" anchorCtr="0">
                  <a:noAutofit/>
                </a:bodyPr>
                <a:lstStyle/>
                <a:p>
                  <a:pPr lvl="0" algn="ctr" defTabSz="2000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4500" kern="1200" dirty="0"/>
                </a:p>
              </p:txBody>
            </p:sp>
            <p:sp>
              <p:nvSpPr>
                <p:cNvPr id="48" name="Circular Arrow 47"/>
                <p:cNvSpPr/>
                <p:nvPr/>
              </p:nvSpPr>
              <p:spPr>
                <a:xfrm>
                  <a:off x="2606433" y="1463433"/>
                  <a:ext cx="3931133" cy="3931133"/>
                </a:xfrm>
                <a:prstGeom prst="circularArrow">
                  <a:avLst>
                    <a:gd name="adj1" fmla="val 3499"/>
                    <a:gd name="adj2" fmla="val 216979"/>
                    <a:gd name="adj3" fmla="val 11234974"/>
                    <a:gd name="adj4" fmla="val 10148047"/>
                    <a:gd name="adj5" fmla="val 4083"/>
                  </a:avLst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9" name="Freeform 48"/>
                <p:cNvSpPr/>
                <p:nvPr/>
              </p:nvSpPr>
              <p:spPr>
                <a:xfrm>
                  <a:off x="2541012" y="2381117"/>
                  <a:ext cx="705445" cy="705445"/>
                </a:xfrm>
                <a:custGeom>
                  <a:avLst/>
                  <a:gdLst>
                    <a:gd name="connsiteX0" fmla="*/ 0 w 705445"/>
                    <a:gd name="connsiteY0" fmla="*/ 0 h 705445"/>
                    <a:gd name="connsiteX1" fmla="*/ 705445 w 705445"/>
                    <a:gd name="connsiteY1" fmla="*/ 0 h 705445"/>
                    <a:gd name="connsiteX2" fmla="*/ 705445 w 705445"/>
                    <a:gd name="connsiteY2" fmla="*/ 705445 h 705445"/>
                    <a:gd name="connsiteX3" fmla="*/ 0 w 705445"/>
                    <a:gd name="connsiteY3" fmla="*/ 705445 h 705445"/>
                    <a:gd name="connsiteX4" fmla="*/ 0 w 705445"/>
                    <a:gd name="connsiteY4" fmla="*/ 0 h 705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5445" h="705445">
                      <a:moveTo>
                        <a:pt x="0" y="0"/>
                      </a:moveTo>
                      <a:lnTo>
                        <a:pt x="705445" y="0"/>
                      </a:lnTo>
                      <a:lnTo>
                        <a:pt x="705445" y="705445"/>
                      </a:lnTo>
                      <a:lnTo>
                        <a:pt x="0" y="7054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57150" tIns="57150" rIns="57150" bIns="57150" numCol="1" spcCol="1270" anchor="ctr" anchorCtr="0">
                  <a:noAutofit/>
                </a:bodyPr>
                <a:lstStyle/>
                <a:p>
                  <a:pPr lvl="0" algn="ctr" defTabSz="2000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4500" kern="1200" dirty="0"/>
                </a:p>
              </p:txBody>
            </p:sp>
            <p:sp>
              <p:nvSpPr>
                <p:cNvPr id="50" name="Circular Arrow 49"/>
                <p:cNvSpPr/>
                <p:nvPr/>
              </p:nvSpPr>
              <p:spPr>
                <a:xfrm>
                  <a:off x="2606433" y="1463433"/>
                  <a:ext cx="3931133" cy="3931133"/>
                </a:xfrm>
                <a:prstGeom prst="circularArrow">
                  <a:avLst>
                    <a:gd name="adj1" fmla="val 3499"/>
                    <a:gd name="adj2" fmla="val 216979"/>
                    <a:gd name="adj3" fmla="val 13869238"/>
                    <a:gd name="adj4" fmla="val 12913783"/>
                    <a:gd name="adj5" fmla="val 4083"/>
                  </a:avLst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1" name="Freeform 50"/>
                <p:cNvSpPr/>
                <p:nvPr/>
              </p:nvSpPr>
              <p:spPr>
                <a:xfrm>
                  <a:off x="3524117" y="1398012"/>
                  <a:ext cx="705445" cy="705445"/>
                </a:xfrm>
                <a:custGeom>
                  <a:avLst/>
                  <a:gdLst>
                    <a:gd name="connsiteX0" fmla="*/ 0 w 705445"/>
                    <a:gd name="connsiteY0" fmla="*/ 0 h 705445"/>
                    <a:gd name="connsiteX1" fmla="*/ 705445 w 705445"/>
                    <a:gd name="connsiteY1" fmla="*/ 0 h 705445"/>
                    <a:gd name="connsiteX2" fmla="*/ 705445 w 705445"/>
                    <a:gd name="connsiteY2" fmla="*/ 705445 h 705445"/>
                    <a:gd name="connsiteX3" fmla="*/ 0 w 705445"/>
                    <a:gd name="connsiteY3" fmla="*/ 705445 h 705445"/>
                    <a:gd name="connsiteX4" fmla="*/ 0 w 705445"/>
                    <a:gd name="connsiteY4" fmla="*/ 0 h 705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5445" h="705445">
                      <a:moveTo>
                        <a:pt x="0" y="0"/>
                      </a:moveTo>
                      <a:lnTo>
                        <a:pt x="705445" y="0"/>
                      </a:lnTo>
                      <a:lnTo>
                        <a:pt x="705445" y="705445"/>
                      </a:lnTo>
                      <a:lnTo>
                        <a:pt x="0" y="7054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57150" tIns="57150" rIns="57150" bIns="57150" numCol="1" spcCol="1270" anchor="ctr" anchorCtr="0">
                  <a:noAutofit/>
                </a:bodyPr>
                <a:lstStyle/>
                <a:p>
                  <a:pPr lvl="0" algn="ctr" defTabSz="2000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4500" kern="1200" dirty="0"/>
                </a:p>
              </p:txBody>
            </p:sp>
            <p:sp>
              <p:nvSpPr>
                <p:cNvPr id="52" name="Circular Arrow 51"/>
                <p:cNvSpPr/>
                <p:nvPr/>
              </p:nvSpPr>
              <p:spPr>
                <a:xfrm>
                  <a:off x="2606433" y="1463433"/>
                  <a:ext cx="3931133" cy="3931133"/>
                </a:xfrm>
                <a:prstGeom prst="circularArrow">
                  <a:avLst>
                    <a:gd name="adj1" fmla="val 3499"/>
                    <a:gd name="adj2" fmla="val 216979"/>
                    <a:gd name="adj3" fmla="val 16634974"/>
                    <a:gd name="adj4" fmla="val 15548047"/>
                    <a:gd name="adj5" fmla="val 4083"/>
                  </a:avLst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</p:grpSp>
        </p:grpSp>
        <p:sp>
          <p:nvSpPr>
            <p:cNvPr id="32" name="Rounded Rectangle 31"/>
            <p:cNvSpPr/>
            <p:nvPr/>
          </p:nvSpPr>
          <p:spPr>
            <a:xfrm rot="5400000">
              <a:off x="4954898" y="6094104"/>
              <a:ext cx="834409" cy="299786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solidFill>
                    <a:schemeClr val="tx1"/>
                  </a:solidFill>
                </a:rPr>
                <a:t>Preserve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rot="5400000">
              <a:off x="4639673" y="4733992"/>
              <a:ext cx="1404826" cy="26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Data Life Cycle</a:t>
              </a:r>
              <a:endParaRPr lang="en-US" sz="1600" b="1" dirty="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090479" y="1301506"/>
            <a:ext cx="500210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charset="2"/>
              <a:buChar char="q"/>
            </a:pPr>
            <a:r>
              <a:rPr lang="en-US" sz="2000" dirty="0" smtClean="0"/>
              <a:t>Collection: </a:t>
            </a:r>
          </a:p>
          <a:p>
            <a:pPr lvl="1">
              <a:buClr>
                <a:schemeClr val="accent1"/>
              </a:buClr>
            </a:pPr>
            <a:r>
              <a:rPr lang="en-US" sz="2000" dirty="0" smtClean="0"/>
              <a:t>Where is the raw data?</a:t>
            </a:r>
          </a:p>
          <a:p>
            <a:pPr lvl="1">
              <a:buClr>
                <a:schemeClr val="accent1"/>
              </a:buClr>
            </a:pPr>
            <a:r>
              <a:rPr lang="en-US" sz="2000" dirty="0" smtClean="0"/>
              <a:t>Format and volume?</a:t>
            </a:r>
            <a:endParaRPr lang="en-US" sz="2000" dirty="0"/>
          </a:p>
          <a:p>
            <a:pPr lvl="1">
              <a:buClr>
                <a:schemeClr val="accent1"/>
              </a:buClr>
            </a:pPr>
            <a:r>
              <a:rPr lang="en-US" sz="2000" dirty="0"/>
              <a:t>M</a:t>
            </a:r>
            <a:r>
              <a:rPr lang="en-US" sz="2000" dirty="0" smtClean="0"/>
              <a:t>ethods?</a:t>
            </a:r>
          </a:p>
          <a:p>
            <a:pPr lvl="1">
              <a:buClr>
                <a:schemeClr val="accent1"/>
              </a:buClr>
            </a:pPr>
            <a:r>
              <a:rPr lang="en-US" sz="2000" dirty="0" smtClean="0"/>
              <a:t>Variables and units?</a:t>
            </a:r>
          </a:p>
          <a:p>
            <a:pPr lvl="1">
              <a:buClr>
                <a:schemeClr val="accent1"/>
              </a:buClr>
            </a:pPr>
            <a:endParaRPr lang="en-US" sz="2000" dirty="0" smtClean="0"/>
          </a:p>
          <a:p>
            <a:pPr marL="285750" indent="-285750">
              <a:buClr>
                <a:schemeClr val="accent1"/>
              </a:buClr>
              <a:buFont typeface="Wingdings" charset="2"/>
              <a:buChar char="q"/>
            </a:pPr>
            <a:r>
              <a:rPr lang="en-US" sz="2000" dirty="0" smtClean="0"/>
              <a:t>Assurance: </a:t>
            </a:r>
          </a:p>
          <a:p>
            <a:pPr lvl="1">
              <a:buClr>
                <a:schemeClr val="accent1"/>
              </a:buClr>
            </a:pPr>
            <a:r>
              <a:rPr lang="en-US" sz="2000" dirty="0" smtClean="0"/>
              <a:t>Validation or standards (instruments/data)</a:t>
            </a:r>
          </a:p>
          <a:p>
            <a:pPr lvl="1">
              <a:buClr>
                <a:schemeClr val="accent1"/>
              </a:buClr>
            </a:pPr>
            <a:r>
              <a:rPr lang="en-US" sz="2000" dirty="0" smtClean="0"/>
              <a:t>Missing values?</a:t>
            </a:r>
          </a:p>
          <a:p>
            <a:pPr lvl="1">
              <a:buClr>
                <a:schemeClr val="accent1"/>
              </a:buClr>
            </a:pPr>
            <a:endParaRPr lang="en-US" sz="2000" dirty="0" smtClean="0"/>
          </a:p>
          <a:p>
            <a:pPr marL="285750" indent="-285750">
              <a:buClr>
                <a:schemeClr val="accent1"/>
              </a:buClr>
              <a:buFont typeface="Wingdings" charset="2"/>
              <a:buChar char="q"/>
            </a:pPr>
            <a:r>
              <a:rPr lang="en-US" sz="2000" dirty="0" smtClean="0"/>
              <a:t>Description:</a:t>
            </a:r>
          </a:p>
          <a:p>
            <a:pPr marL="742950" lvl="1" indent="-285750">
              <a:buClr>
                <a:schemeClr val="accent1"/>
              </a:buClr>
              <a:buFont typeface="Wingdings" charset="2"/>
              <a:buChar char="q"/>
            </a:pPr>
            <a:r>
              <a:rPr lang="en-US" sz="2000" dirty="0" smtClean="0"/>
              <a:t>Descriptive details about the project &amp; experiment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57219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3131"/>
            <a:ext cx="9144000" cy="848116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409995"/>
                </a:solidFill>
              </a:rPr>
              <a:t>d</a:t>
            </a:r>
            <a:r>
              <a:rPr lang="en-US" b="1" smtClean="0">
                <a:solidFill>
                  <a:srgbClr val="409995"/>
                </a:solidFill>
              </a:rPr>
              <a:t>ata </a:t>
            </a:r>
            <a:r>
              <a:rPr lang="en-US" b="1" dirty="0" smtClean="0">
                <a:solidFill>
                  <a:srgbClr val="409995"/>
                </a:solidFill>
              </a:rPr>
              <a:t>management plan (</a:t>
            </a:r>
            <a:r>
              <a:rPr lang="en-US" b="1" dirty="0" err="1" smtClean="0">
                <a:solidFill>
                  <a:srgbClr val="409995"/>
                </a:solidFill>
              </a:rPr>
              <a:t>dmp</a:t>
            </a:r>
            <a:r>
              <a:rPr lang="en-US" b="1" dirty="0" smtClean="0">
                <a:solidFill>
                  <a:srgbClr val="409995"/>
                </a:solidFill>
              </a:rPr>
              <a:t>)</a:t>
            </a:r>
            <a:endParaRPr lang="en-US" b="1" dirty="0">
              <a:solidFill>
                <a:srgbClr val="40999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593305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http://</a:t>
            </a:r>
            <a:r>
              <a:rPr lang="en-US" sz="1200" dirty="0" err="1">
                <a:solidFill>
                  <a:schemeClr val="bg1">
                    <a:lumMod val="50000"/>
                  </a:schemeClr>
                </a:solidFill>
              </a:rPr>
              <a:t>www.dcc.ac.uk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</a:rPr>
              <a:t>/resources/data-management-plans</a:t>
            </a:r>
          </a:p>
        </p:txBody>
      </p:sp>
      <p:grpSp>
        <p:nvGrpSpPr>
          <p:cNvPr id="24" name="Group 23"/>
          <p:cNvGrpSpPr/>
          <p:nvPr/>
        </p:nvGrpSpPr>
        <p:grpSpPr>
          <a:xfrm rot="16200000">
            <a:off x="376526" y="1351401"/>
            <a:ext cx="3349108" cy="3822641"/>
            <a:chOff x="3693196" y="3162783"/>
            <a:chExt cx="3200397" cy="3498418"/>
          </a:xfrm>
        </p:grpSpPr>
        <p:sp>
          <p:nvSpPr>
            <p:cNvPr id="26" name="Rounded Rectangle 25"/>
            <p:cNvSpPr/>
            <p:nvPr/>
          </p:nvSpPr>
          <p:spPr>
            <a:xfrm rot="5400000">
              <a:off x="3964299" y="3731901"/>
              <a:ext cx="834409" cy="299786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solidFill>
                    <a:schemeClr val="tx1"/>
                  </a:solidFill>
                </a:rPr>
                <a:t>Analyze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27" name="Rounded Rectangle 26"/>
            <p:cNvSpPr/>
            <p:nvPr/>
          </p:nvSpPr>
          <p:spPr>
            <a:xfrm rot="5400000">
              <a:off x="3964298" y="5793093"/>
              <a:ext cx="834409" cy="299786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solidFill>
                    <a:schemeClr val="tx1"/>
                  </a:solidFill>
                </a:rPr>
                <a:t>Share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 rot="5400000">
              <a:off x="5827530" y="5678253"/>
              <a:ext cx="852897" cy="202403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solidFill>
                    <a:schemeClr val="tx1"/>
                  </a:solidFill>
                </a:rPr>
                <a:t>Describe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29" name="Rounded Rectangle 28"/>
            <p:cNvSpPr/>
            <p:nvPr/>
          </p:nvSpPr>
          <p:spPr>
            <a:xfrm rot="5400000">
              <a:off x="5788082" y="3815015"/>
              <a:ext cx="834409" cy="299786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solidFill>
                    <a:schemeClr val="tx1"/>
                  </a:solidFill>
                </a:rPr>
                <a:t>Collect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30" name="Rounded Rectangle 29"/>
            <p:cNvSpPr/>
            <p:nvPr/>
          </p:nvSpPr>
          <p:spPr>
            <a:xfrm rot="5400000">
              <a:off x="6249902" y="4572002"/>
              <a:ext cx="914400" cy="372983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solidFill>
                    <a:schemeClr val="tx1"/>
                  </a:solidFill>
                </a:rPr>
                <a:t>Assure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grpSp>
          <p:nvGrpSpPr>
            <p:cNvPr id="31" name="Group 30"/>
            <p:cNvGrpSpPr>
              <a:grpSpLocks noChangeAspect="1"/>
            </p:cNvGrpSpPr>
            <p:nvPr/>
          </p:nvGrpSpPr>
          <p:grpSpPr>
            <a:xfrm>
              <a:off x="3693196" y="3162783"/>
              <a:ext cx="3118407" cy="3195968"/>
              <a:chOff x="2372873" y="2119682"/>
              <a:chExt cx="4230114" cy="4335325"/>
            </a:xfrm>
          </p:grpSpPr>
          <p:sp>
            <p:nvSpPr>
              <p:cNvPr id="34" name="Rounded Rectangle 33"/>
              <p:cNvSpPr/>
              <p:nvPr/>
            </p:nvSpPr>
            <p:spPr>
              <a:xfrm rot="5400000">
                <a:off x="3998591" y="2377440"/>
                <a:ext cx="881276" cy="365759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 smtClean="0">
                    <a:solidFill>
                      <a:schemeClr val="tx1"/>
                    </a:solidFill>
                  </a:rPr>
                  <a:t>Plan</a:t>
                </a:r>
                <a:endParaRPr lang="en-US" sz="13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 rot="5400000">
                <a:off x="2005658" y="4343410"/>
                <a:ext cx="1240382" cy="505951"/>
              </a:xfrm>
              <a:prstGeom prst="roundRect">
                <a:avLst/>
              </a:prstGeom>
              <a:solidFill>
                <a:schemeClr val="tx2">
                  <a:lumMod val="25000"/>
                  <a:lumOff val="75000"/>
                </a:schemeClr>
              </a:solidFill>
              <a:ln>
                <a:solidFill>
                  <a:schemeClr val="tx2">
                    <a:lumMod val="25000"/>
                    <a:lumOff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300" dirty="0" smtClean="0">
                    <a:solidFill>
                      <a:schemeClr val="tx1"/>
                    </a:solidFill>
                  </a:rPr>
                  <a:t>Discover</a:t>
                </a:r>
                <a:endParaRPr lang="en-US" sz="130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6" name="Group 35"/>
              <p:cNvGrpSpPr/>
              <p:nvPr/>
            </p:nvGrpSpPr>
            <p:grpSpPr>
              <a:xfrm rot="1153209">
                <a:off x="2541012" y="2393032"/>
                <a:ext cx="4061975" cy="4061975"/>
                <a:chOff x="2541012" y="1398012"/>
                <a:chExt cx="4061975" cy="4061975"/>
              </a:xfrm>
            </p:grpSpPr>
            <p:sp>
              <p:nvSpPr>
                <p:cNvPr id="37" name="Freeform 36"/>
                <p:cNvSpPr/>
                <p:nvPr/>
              </p:nvSpPr>
              <p:spPr>
                <a:xfrm>
                  <a:off x="4914437" y="1398012"/>
                  <a:ext cx="705445" cy="705445"/>
                </a:xfrm>
                <a:custGeom>
                  <a:avLst/>
                  <a:gdLst>
                    <a:gd name="connsiteX0" fmla="*/ 0 w 705445"/>
                    <a:gd name="connsiteY0" fmla="*/ 0 h 705445"/>
                    <a:gd name="connsiteX1" fmla="*/ 705445 w 705445"/>
                    <a:gd name="connsiteY1" fmla="*/ 0 h 705445"/>
                    <a:gd name="connsiteX2" fmla="*/ 705445 w 705445"/>
                    <a:gd name="connsiteY2" fmla="*/ 705445 h 705445"/>
                    <a:gd name="connsiteX3" fmla="*/ 0 w 705445"/>
                    <a:gd name="connsiteY3" fmla="*/ 705445 h 705445"/>
                    <a:gd name="connsiteX4" fmla="*/ 0 w 705445"/>
                    <a:gd name="connsiteY4" fmla="*/ 0 h 705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5445" h="705445">
                      <a:moveTo>
                        <a:pt x="0" y="0"/>
                      </a:moveTo>
                      <a:lnTo>
                        <a:pt x="705445" y="0"/>
                      </a:lnTo>
                      <a:lnTo>
                        <a:pt x="705445" y="705445"/>
                      </a:lnTo>
                      <a:lnTo>
                        <a:pt x="0" y="7054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lvl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200" kern="1200" dirty="0"/>
                </a:p>
              </p:txBody>
            </p:sp>
            <p:sp>
              <p:nvSpPr>
                <p:cNvPr id="38" name="Circular Arrow 37"/>
                <p:cNvSpPr/>
                <p:nvPr/>
              </p:nvSpPr>
              <p:spPr>
                <a:xfrm>
                  <a:off x="2606433" y="1463433"/>
                  <a:ext cx="3931133" cy="3931133"/>
                </a:xfrm>
                <a:prstGeom prst="circularArrow">
                  <a:avLst>
                    <a:gd name="adj1" fmla="val 3499"/>
                    <a:gd name="adj2" fmla="val 216979"/>
                    <a:gd name="adj3" fmla="val 19269238"/>
                    <a:gd name="adj4" fmla="val 18313783"/>
                    <a:gd name="adj5" fmla="val 4083"/>
                  </a:avLst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9" name="Freeform 38"/>
                <p:cNvSpPr/>
                <p:nvPr/>
              </p:nvSpPr>
              <p:spPr>
                <a:xfrm>
                  <a:off x="5897542" y="2381117"/>
                  <a:ext cx="705445" cy="705445"/>
                </a:xfrm>
                <a:custGeom>
                  <a:avLst/>
                  <a:gdLst>
                    <a:gd name="connsiteX0" fmla="*/ 0 w 705445"/>
                    <a:gd name="connsiteY0" fmla="*/ 0 h 705445"/>
                    <a:gd name="connsiteX1" fmla="*/ 705445 w 705445"/>
                    <a:gd name="connsiteY1" fmla="*/ 0 h 705445"/>
                    <a:gd name="connsiteX2" fmla="*/ 705445 w 705445"/>
                    <a:gd name="connsiteY2" fmla="*/ 705445 h 705445"/>
                    <a:gd name="connsiteX3" fmla="*/ 0 w 705445"/>
                    <a:gd name="connsiteY3" fmla="*/ 705445 h 705445"/>
                    <a:gd name="connsiteX4" fmla="*/ 0 w 705445"/>
                    <a:gd name="connsiteY4" fmla="*/ 0 h 705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5445" h="705445">
                      <a:moveTo>
                        <a:pt x="0" y="0"/>
                      </a:moveTo>
                      <a:lnTo>
                        <a:pt x="705445" y="0"/>
                      </a:lnTo>
                      <a:lnTo>
                        <a:pt x="705445" y="705445"/>
                      </a:lnTo>
                      <a:lnTo>
                        <a:pt x="0" y="7054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lvl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200" kern="1200" dirty="0"/>
                </a:p>
              </p:txBody>
            </p:sp>
            <p:sp>
              <p:nvSpPr>
                <p:cNvPr id="40" name="Circular Arrow 39"/>
                <p:cNvSpPr/>
                <p:nvPr/>
              </p:nvSpPr>
              <p:spPr>
                <a:xfrm>
                  <a:off x="2606433" y="1463433"/>
                  <a:ext cx="3931133" cy="3931133"/>
                </a:xfrm>
                <a:prstGeom prst="circularArrow">
                  <a:avLst>
                    <a:gd name="adj1" fmla="val 3499"/>
                    <a:gd name="adj2" fmla="val 216979"/>
                    <a:gd name="adj3" fmla="val 434974"/>
                    <a:gd name="adj4" fmla="val 20948047"/>
                    <a:gd name="adj5" fmla="val 4083"/>
                  </a:avLst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1" name="Freeform 40"/>
                <p:cNvSpPr/>
                <p:nvPr/>
              </p:nvSpPr>
              <p:spPr>
                <a:xfrm>
                  <a:off x="5897542" y="3771437"/>
                  <a:ext cx="705445" cy="705445"/>
                </a:xfrm>
                <a:custGeom>
                  <a:avLst/>
                  <a:gdLst>
                    <a:gd name="connsiteX0" fmla="*/ 0 w 705445"/>
                    <a:gd name="connsiteY0" fmla="*/ 0 h 705445"/>
                    <a:gd name="connsiteX1" fmla="*/ 705445 w 705445"/>
                    <a:gd name="connsiteY1" fmla="*/ 0 h 705445"/>
                    <a:gd name="connsiteX2" fmla="*/ 705445 w 705445"/>
                    <a:gd name="connsiteY2" fmla="*/ 705445 h 705445"/>
                    <a:gd name="connsiteX3" fmla="*/ 0 w 705445"/>
                    <a:gd name="connsiteY3" fmla="*/ 705445 h 705445"/>
                    <a:gd name="connsiteX4" fmla="*/ 0 w 705445"/>
                    <a:gd name="connsiteY4" fmla="*/ 0 h 705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5445" h="705445">
                      <a:moveTo>
                        <a:pt x="0" y="0"/>
                      </a:moveTo>
                      <a:lnTo>
                        <a:pt x="705445" y="0"/>
                      </a:lnTo>
                      <a:lnTo>
                        <a:pt x="705445" y="705445"/>
                      </a:lnTo>
                      <a:lnTo>
                        <a:pt x="0" y="7054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lvl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200" kern="1200" dirty="0"/>
                </a:p>
              </p:txBody>
            </p:sp>
            <p:sp>
              <p:nvSpPr>
                <p:cNvPr id="42" name="Circular Arrow 41"/>
                <p:cNvSpPr/>
                <p:nvPr/>
              </p:nvSpPr>
              <p:spPr>
                <a:xfrm>
                  <a:off x="2606433" y="1463433"/>
                  <a:ext cx="3931133" cy="3931133"/>
                </a:xfrm>
                <a:prstGeom prst="circularArrow">
                  <a:avLst>
                    <a:gd name="adj1" fmla="val 3499"/>
                    <a:gd name="adj2" fmla="val 216979"/>
                    <a:gd name="adj3" fmla="val 3069238"/>
                    <a:gd name="adj4" fmla="val 2113783"/>
                    <a:gd name="adj5" fmla="val 4083"/>
                  </a:avLst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3" name="Freeform 42"/>
                <p:cNvSpPr/>
                <p:nvPr/>
              </p:nvSpPr>
              <p:spPr>
                <a:xfrm>
                  <a:off x="4914437" y="4754542"/>
                  <a:ext cx="705445" cy="705445"/>
                </a:xfrm>
                <a:custGeom>
                  <a:avLst/>
                  <a:gdLst>
                    <a:gd name="connsiteX0" fmla="*/ 0 w 705445"/>
                    <a:gd name="connsiteY0" fmla="*/ 0 h 705445"/>
                    <a:gd name="connsiteX1" fmla="*/ 705445 w 705445"/>
                    <a:gd name="connsiteY1" fmla="*/ 0 h 705445"/>
                    <a:gd name="connsiteX2" fmla="*/ 705445 w 705445"/>
                    <a:gd name="connsiteY2" fmla="*/ 705445 h 705445"/>
                    <a:gd name="connsiteX3" fmla="*/ 0 w 705445"/>
                    <a:gd name="connsiteY3" fmla="*/ 705445 h 705445"/>
                    <a:gd name="connsiteX4" fmla="*/ 0 w 705445"/>
                    <a:gd name="connsiteY4" fmla="*/ 0 h 705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5445" h="705445">
                      <a:moveTo>
                        <a:pt x="0" y="0"/>
                      </a:moveTo>
                      <a:lnTo>
                        <a:pt x="705445" y="0"/>
                      </a:lnTo>
                      <a:lnTo>
                        <a:pt x="705445" y="705445"/>
                      </a:lnTo>
                      <a:lnTo>
                        <a:pt x="0" y="7054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lvl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200" kern="1200" dirty="0"/>
                </a:p>
              </p:txBody>
            </p:sp>
            <p:sp>
              <p:nvSpPr>
                <p:cNvPr id="44" name="Circular Arrow 43"/>
                <p:cNvSpPr/>
                <p:nvPr/>
              </p:nvSpPr>
              <p:spPr>
                <a:xfrm>
                  <a:off x="2606433" y="1463433"/>
                  <a:ext cx="3931133" cy="3931133"/>
                </a:xfrm>
                <a:prstGeom prst="circularArrow">
                  <a:avLst>
                    <a:gd name="adj1" fmla="val 3499"/>
                    <a:gd name="adj2" fmla="val 216979"/>
                    <a:gd name="adj3" fmla="val 5834974"/>
                    <a:gd name="adj4" fmla="val 4748047"/>
                    <a:gd name="adj5" fmla="val 4083"/>
                  </a:avLst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5" name="Freeform 44"/>
                <p:cNvSpPr/>
                <p:nvPr/>
              </p:nvSpPr>
              <p:spPr>
                <a:xfrm>
                  <a:off x="3524117" y="4754542"/>
                  <a:ext cx="705445" cy="705445"/>
                </a:xfrm>
                <a:custGeom>
                  <a:avLst/>
                  <a:gdLst>
                    <a:gd name="connsiteX0" fmla="*/ 0 w 705445"/>
                    <a:gd name="connsiteY0" fmla="*/ 0 h 705445"/>
                    <a:gd name="connsiteX1" fmla="*/ 705445 w 705445"/>
                    <a:gd name="connsiteY1" fmla="*/ 0 h 705445"/>
                    <a:gd name="connsiteX2" fmla="*/ 705445 w 705445"/>
                    <a:gd name="connsiteY2" fmla="*/ 705445 h 705445"/>
                    <a:gd name="connsiteX3" fmla="*/ 0 w 705445"/>
                    <a:gd name="connsiteY3" fmla="*/ 705445 h 705445"/>
                    <a:gd name="connsiteX4" fmla="*/ 0 w 705445"/>
                    <a:gd name="connsiteY4" fmla="*/ 0 h 705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5445" h="705445">
                      <a:moveTo>
                        <a:pt x="0" y="0"/>
                      </a:moveTo>
                      <a:lnTo>
                        <a:pt x="705445" y="0"/>
                      </a:lnTo>
                      <a:lnTo>
                        <a:pt x="705445" y="705445"/>
                      </a:lnTo>
                      <a:lnTo>
                        <a:pt x="0" y="7054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27940" tIns="27940" rIns="27940" bIns="27940" numCol="1" spcCol="1270" anchor="ctr" anchorCtr="0">
                  <a:noAutofit/>
                </a:bodyPr>
                <a:lstStyle/>
                <a:p>
                  <a:pPr lvl="0" algn="ctr" defTabSz="9779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2200" kern="1200" dirty="0"/>
                </a:p>
              </p:txBody>
            </p:sp>
            <p:sp>
              <p:nvSpPr>
                <p:cNvPr id="46" name="Circular Arrow 45"/>
                <p:cNvSpPr/>
                <p:nvPr/>
              </p:nvSpPr>
              <p:spPr>
                <a:xfrm>
                  <a:off x="2606433" y="1463433"/>
                  <a:ext cx="3931133" cy="3931133"/>
                </a:xfrm>
                <a:prstGeom prst="circularArrow">
                  <a:avLst>
                    <a:gd name="adj1" fmla="val 3499"/>
                    <a:gd name="adj2" fmla="val 216979"/>
                    <a:gd name="adj3" fmla="val 8469238"/>
                    <a:gd name="adj4" fmla="val 7513783"/>
                    <a:gd name="adj5" fmla="val 4083"/>
                  </a:avLst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7" name="Freeform 46"/>
                <p:cNvSpPr/>
                <p:nvPr/>
              </p:nvSpPr>
              <p:spPr>
                <a:xfrm>
                  <a:off x="2541012" y="3771437"/>
                  <a:ext cx="705445" cy="705445"/>
                </a:xfrm>
                <a:custGeom>
                  <a:avLst/>
                  <a:gdLst>
                    <a:gd name="connsiteX0" fmla="*/ 0 w 705445"/>
                    <a:gd name="connsiteY0" fmla="*/ 0 h 705445"/>
                    <a:gd name="connsiteX1" fmla="*/ 705445 w 705445"/>
                    <a:gd name="connsiteY1" fmla="*/ 0 h 705445"/>
                    <a:gd name="connsiteX2" fmla="*/ 705445 w 705445"/>
                    <a:gd name="connsiteY2" fmla="*/ 705445 h 705445"/>
                    <a:gd name="connsiteX3" fmla="*/ 0 w 705445"/>
                    <a:gd name="connsiteY3" fmla="*/ 705445 h 705445"/>
                    <a:gd name="connsiteX4" fmla="*/ 0 w 705445"/>
                    <a:gd name="connsiteY4" fmla="*/ 0 h 705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5445" h="705445">
                      <a:moveTo>
                        <a:pt x="0" y="0"/>
                      </a:moveTo>
                      <a:lnTo>
                        <a:pt x="705445" y="0"/>
                      </a:lnTo>
                      <a:lnTo>
                        <a:pt x="705445" y="705445"/>
                      </a:lnTo>
                      <a:lnTo>
                        <a:pt x="0" y="7054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57150" tIns="57150" rIns="57150" bIns="57150" numCol="1" spcCol="1270" anchor="ctr" anchorCtr="0">
                  <a:noAutofit/>
                </a:bodyPr>
                <a:lstStyle/>
                <a:p>
                  <a:pPr lvl="0" algn="ctr" defTabSz="2000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4500" kern="1200" dirty="0"/>
                </a:p>
              </p:txBody>
            </p:sp>
            <p:sp>
              <p:nvSpPr>
                <p:cNvPr id="48" name="Circular Arrow 47"/>
                <p:cNvSpPr/>
                <p:nvPr/>
              </p:nvSpPr>
              <p:spPr>
                <a:xfrm>
                  <a:off x="2606433" y="1463433"/>
                  <a:ext cx="3931133" cy="3931133"/>
                </a:xfrm>
                <a:prstGeom prst="circularArrow">
                  <a:avLst>
                    <a:gd name="adj1" fmla="val 3499"/>
                    <a:gd name="adj2" fmla="val 216979"/>
                    <a:gd name="adj3" fmla="val 11234974"/>
                    <a:gd name="adj4" fmla="val 10148047"/>
                    <a:gd name="adj5" fmla="val 4083"/>
                  </a:avLst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49" name="Freeform 48"/>
                <p:cNvSpPr/>
                <p:nvPr/>
              </p:nvSpPr>
              <p:spPr>
                <a:xfrm>
                  <a:off x="2541012" y="2381117"/>
                  <a:ext cx="705445" cy="705445"/>
                </a:xfrm>
                <a:custGeom>
                  <a:avLst/>
                  <a:gdLst>
                    <a:gd name="connsiteX0" fmla="*/ 0 w 705445"/>
                    <a:gd name="connsiteY0" fmla="*/ 0 h 705445"/>
                    <a:gd name="connsiteX1" fmla="*/ 705445 w 705445"/>
                    <a:gd name="connsiteY1" fmla="*/ 0 h 705445"/>
                    <a:gd name="connsiteX2" fmla="*/ 705445 w 705445"/>
                    <a:gd name="connsiteY2" fmla="*/ 705445 h 705445"/>
                    <a:gd name="connsiteX3" fmla="*/ 0 w 705445"/>
                    <a:gd name="connsiteY3" fmla="*/ 705445 h 705445"/>
                    <a:gd name="connsiteX4" fmla="*/ 0 w 705445"/>
                    <a:gd name="connsiteY4" fmla="*/ 0 h 705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5445" h="705445">
                      <a:moveTo>
                        <a:pt x="0" y="0"/>
                      </a:moveTo>
                      <a:lnTo>
                        <a:pt x="705445" y="0"/>
                      </a:lnTo>
                      <a:lnTo>
                        <a:pt x="705445" y="705445"/>
                      </a:lnTo>
                      <a:lnTo>
                        <a:pt x="0" y="7054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57150" tIns="57150" rIns="57150" bIns="57150" numCol="1" spcCol="1270" anchor="ctr" anchorCtr="0">
                  <a:noAutofit/>
                </a:bodyPr>
                <a:lstStyle/>
                <a:p>
                  <a:pPr lvl="0" algn="ctr" defTabSz="2000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4500" kern="1200" dirty="0"/>
                </a:p>
              </p:txBody>
            </p:sp>
            <p:sp>
              <p:nvSpPr>
                <p:cNvPr id="50" name="Circular Arrow 49"/>
                <p:cNvSpPr/>
                <p:nvPr/>
              </p:nvSpPr>
              <p:spPr>
                <a:xfrm>
                  <a:off x="2606433" y="1463433"/>
                  <a:ext cx="3931133" cy="3931133"/>
                </a:xfrm>
                <a:prstGeom prst="circularArrow">
                  <a:avLst>
                    <a:gd name="adj1" fmla="val 3499"/>
                    <a:gd name="adj2" fmla="val 216979"/>
                    <a:gd name="adj3" fmla="val 13869238"/>
                    <a:gd name="adj4" fmla="val 12913783"/>
                    <a:gd name="adj5" fmla="val 4083"/>
                  </a:avLst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1" name="Freeform 50"/>
                <p:cNvSpPr/>
                <p:nvPr/>
              </p:nvSpPr>
              <p:spPr>
                <a:xfrm>
                  <a:off x="3524117" y="1398012"/>
                  <a:ext cx="705445" cy="705445"/>
                </a:xfrm>
                <a:custGeom>
                  <a:avLst/>
                  <a:gdLst>
                    <a:gd name="connsiteX0" fmla="*/ 0 w 705445"/>
                    <a:gd name="connsiteY0" fmla="*/ 0 h 705445"/>
                    <a:gd name="connsiteX1" fmla="*/ 705445 w 705445"/>
                    <a:gd name="connsiteY1" fmla="*/ 0 h 705445"/>
                    <a:gd name="connsiteX2" fmla="*/ 705445 w 705445"/>
                    <a:gd name="connsiteY2" fmla="*/ 705445 h 705445"/>
                    <a:gd name="connsiteX3" fmla="*/ 0 w 705445"/>
                    <a:gd name="connsiteY3" fmla="*/ 705445 h 705445"/>
                    <a:gd name="connsiteX4" fmla="*/ 0 w 705445"/>
                    <a:gd name="connsiteY4" fmla="*/ 0 h 7054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705445" h="705445">
                      <a:moveTo>
                        <a:pt x="0" y="0"/>
                      </a:moveTo>
                      <a:lnTo>
                        <a:pt x="705445" y="0"/>
                      </a:lnTo>
                      <a:lnTo>
                        <a:pt x="705445" y="705445"/>
                      </a:lnTo>
                      <a:lnTo>
                        <a:pt x="0" y="70544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0">
                  <a:schemeClr val="dk1">
                    <a:alpha val="0"/>
                    <a:hueOff val="0"/>
                    <a:satOff val="0"/>
                    <a:lumOff val="0"/>
                    <a:alphaOff val="0"/>
                  </a:schemeClr>
                </a:lnRef>
                <a:fill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tx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57150" tIns="57150" rIns="57150" bIns="57150" numCol="1" spcCol="1270" anchor="ctr" anchorCtr="0">
                  <a:noAutofit/>
                </a:bodyPr>
                <a:lstStyle/>
                <a:p>
                  <a:pPr lvl="0" algn="ctr" defTabSz="200025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endParaRPr lang="en-US" sz="4500" kern="1200" dirty="0"/>
                </a:p>
              </p:txBody>
            </p:sp>
            <p:sp>
              <p:nvSpPr>
                <p:cNvPr id="52" name="Circular Arrow 51"/>
                <p:cNvSpPr/>
                <p:nvPr/>
              </p:nvSpPr>
              <p:spPr>
                <a:xfrm>
                  <a:off x="2606433" y="1463433"/>
                  <a:ext cx="3931133" cy="3931133"/>
                </a:xfrm>
                <a:prstGeom prst="circularArrow">
                  <a:avLst>
                    <a:gd name="adj1" fmla="val 3499"/>
                    <a:gd name="adj2" fmla="val 216979"/>
                    <a:gd name="adj3" fmla="val 16634974"/>
                    <a:gd name="adj4" fmla="val 15548047"/>
                    <a:gd name="adj5" fmla="val 4083"/>
                  </a:avLst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1">
                    <a:hueOff val="0"/>
                    <a:satOff val="0"/>
                    <a:lumOff val="0"/>
                    <a:alphaOff val="0"/>
                  </a:schemeClr>
                </a:fillRef>
                <a:effectRef idx="2">
                  <a:schemeClr val="accen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</p:sp>
          </p:grpSp>
        </p:grpSp>
        <p:sp>
          <p:nvSpPr>
            <p:cNvPr id="32" name="Rounded Rectangle 31"/>
            <p:cNvSpPr/>
            <p:nvPr/>
          </p:nvSpPr>
          <p:spPr>
            <a:xfrm rot="5400000">
              <a:off x="4954898" y="6094104"/>
              <a:ext cx="834409" cy="299786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solidFill>
                <a:schemeClr val="tx2">
                  <a:lumMod val="25000"/>
                  <a:lumOff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00" dirty="0" smtClean="0">
                  <a:solidFill>
                    <a:schemeClr val="tx1"/>
                  </a:solidFill>
                </a:rPr>
                <a:t>Preserve</a:t>
              </a:r>
              <a:endParaRPr 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rot="5400000">
              <a:off x="4639673" y="4733992"/>
              <a:ext cx="1404826" cy="262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 smtClean="0"/>
                <a:t>Data Life Cycle</a:t>
              </a:r>
              <a:endParaRPr lang="en-US" sz="1600" b="1" dirty="0"/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606253" y="1216587"/>
            <a:ext cx="3943325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1"/>
              </a:buClr>
              <a:buFont typeface="Wingdings" charset="2"/>
              <a:buChar char="q"/>
            </a:pPr>
            <a:r>
              <a:rPr lang="en-US" sz="2400" dirty="0" smtClean="0"/>
              <a:t>Preservation: </a:t>
            </a:r>
          </a:p>
          <a:p>
            <a:pPr lvl="1">
              <a:buClr>
                <a:schemeClr val="accent1"/>
              </a:buClr>
            </a:pPr>
            <a:r>
              <a:rPr lang="en-US" sz="2400" dirty="0" smtClean="0"/>
              <a:t>Data volume?</a:t>
            </a:r>
          </a:p>
          <a:p>
            <a:pPr lvl="1">
              <a:buClr>
                <a:schemeClr val="accent1"/>
              </a:buClr>
            </a:pPr>
            <a:r>
              <a:rPr lang="en-US" sz="2400" dirty="0" smtClean="0"/>
              <a:t>Back up schedule?</a:t>
            </a:r>
          </a:p>
          <a:p>
            <a:pPr lvl="1">
              <a:buClr>
                <a:schemeClr val="accent1"/>
              </a:buClr>
            </a:pPr>
            <a:r>
              <a:rPr lang="en-US" sz="2400" dirty="0" smtClean="0"/>
              <a:t>3 Back up locations?</a:t>
            </a:r>
          </a:p>
          <a:p>
            <a:pPr lvl="1">
              <a:buClr>
                <a:schemeClr val="accent1"/>
              </a:buClr>
            </a:pPr>
            <a:r>
              <a:rPr lang="en-US" sz="2400" dirty="0" smtClean="0"/>
              <a:t>How long to save it?</a:t>
            </a:r>
          </a:p>
          <a:p>
            <a:pPr lvl="1">
              <a:buClr>
                <a:schemeClr val="accent1"/>
              </a:buClr>
            </a:pPr>
            <a:endParaRPr lang="en-US" sz="2400" dirty="0" smtClean="0"/>
          </a:p>
          <a:p>
            <a:pPr marL="285750" indent="-285750">
              <a:buClr>
                <a:schemeClr val="accent1"/>
              </a:buClr>
              <a:buFont typeface="Wingdings" charset="2"/>
              <a:buChar char="q"/>
            </a:pPr>
            <a:r>
              <a:rPr lang="en-US" sz="2400" dirty="0" smtClean="0"/>
              <a:t>Sharing: </a:t>
            </a:r>
          </a:p>
          <a:p>
            <a:pPr lvl="1">
              <a:buClr>
                <a:schemeClr val="accent1"/>
              </a:buClr>
            </a:pPr>
            <a:r>
              <a:rPr lang="en-US" sz="2400" dirty="0" smtClean="0"/>
              <a:t>Public repository? </a:t>
            </a:r>
          </a:p>
          <a:p>
            <a:pPr lvl="1">
              <a:buClr>
                <a:schemeClr val="accent1"/>
              </a:buClr>
            </a:pPr>
            <a:r>
              <a:rPr lang="en-US" sz="2400" dirty="0" smtClean="0"/>
              <a:t>Sensitive data?</a:t>
            </a:r>
          </a:p>
          <a:p>
            <a:pPr lvl="1">
              <a:buClr>
                <a:schemeClr val="accent1"/>
              </a:buClr>
            </a:pPr>
            <a:endParaRPr lang="en-US" sz="2400" dirty="0" smtClean="0"/>
          </a:p>
          <a:p>
            <a:pPr marL="285750" indent="-285750">
              <a:buClr>
                <a:schemeClr val="accent1"/>
              </a:buClr>
              <a:buFont typeface="Wingdings" charset="2"/>
              <a:buChar char="q"/>
            </a:pPr>
            <a:r>
              <a:rPr lang="en-US" sz="2400" dirty="0" smtClean="0"/>
              <a:t>Analysis: </a:t>
            </a:r>
          </a:p>
          <a:p>
            <a:pPr lvl="1">
              <a:buClr>
                <a:schemeClr val="accent1"/>
              </a:buClr>
            </a:pPr>
            <a:r>
              <a:rPr lang="en-US" sz="2400" dirty="0" smtClean="0"/>
              <a:t>Tools (software)?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17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6" t="8378" r="2973" b="4271"/>
          <a:stretch/>
        </p:blipFill>
        <p:spPr>
          <a:xfrm>
            <a:off x="444463" y="276183"/>
            <a:ext cx="8314525" cy="55798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38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48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251229" y="1237674"/>
            <a:ext cx="4103277" cy="4421983"/>
          </a:xfrm>
        </p:spPr>
        <p:txBody>
          <a:bodyPr>
            <a:normAutofit lnSpcReduction="10000"/>
          </a:bodyPr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 Hierarchy - computer operating systems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Tags - Gmail</a:t>
            </a:r>
            <a:endParaRPr lang="is-IS" sz="2800" dirty="0" smtClean="0"/>
          </a:p>
          <a:p>
            <a:pPr>
              <a:buFont typeface="Wingdings" charset="2"/>
              <a:buChar char="q"/>
            </a:pPr>
            <a:r>
              <a:rPr lang="en-US" sz="2800" dirty="0" smtClean="0"/>
              <a:t> Organize by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P</a:t>
            </a:r>
            <a:r>
              <a:rPr lang="en-US" dirty="0" smtClean="0"/>
              <a:t>roject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E</a:t>
            </a:r>
            <a:r>
              <a:rPr lang="en-US" dirty="0" smtClean="0"/>
              <a:t>xperiment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D</a:t>
            </a:r>
            <a:r>
              <a:rPr lang="en-US" dirty="0" smtClean="0"/>
              <a:t>ate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C</a:t>
            </a:r>
            <a:r>
              <a:rPr lang="en-US" dirty="0" smtClean="0"/>
              <a:t>ourse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Manuscript/Grant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File type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Others?</a:t>
            </a:r>
            <a:endParaRPr lang="en-US" dirty="0"/>
          </a:p>
        </p:txBody>
      </p:sp>
      <p:pic>
        <p:nvPicPr>
          <p:cNvPr id="16" name="Content Placeholder 15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3" b="99143" l="0" r="100000">
                        <a14:foregroundMark x1="85625" y1="88143" x2="85625" y2="88143"/>
                        <a14:backgroundMark x1="82054" y1="21857" x2="82054" y2="21857"/>
                        <a14:backgroundMark x1="65446" y1="45714" x2="65446" y2="45714"/>
                        <a14:backgroundMark x1="13661" y1="82571" x2="13661" y2="82571"/>
                        <a14:backgroundMark x1="35804" y1="49429" x2="35804" y2="49429"/>
                        <a14:backgroundMark x1="50268" y1="65571" x2="50268" y2="65571"/>
                        <a14:backgroundMark x1="48929" y1="88571" x2="48929" y2="88571"/>
                        <a14:backgroundMark x1="4464" y1="33286" x2="4464" y2="33286"/>
                        <a14:backgroundMark x1="84196" y1="15429" x2="84196" y2="154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988" y="1237674"/>
            <a:ext cx="4179890" cy="2612431"/>
          </a:xfrm>
          <a:ln>
            <a:solidFill>
              <a:schemeClr val="tx1">
                <a:lumMod val="95000"/>
                <a:lumOff val="5000"/>
              </a:schemeClr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02" y="12579"/>
            <a:ext cx="8958891" cy="709318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409995"/>
                </a:solidFill>
              </a:rPr>
              <a:t>organizing your files</a:t>
            </a:r>
            <a:endParaRPr lang="en-US" b="1" dirty="0">
              <a:solidFill>
                <a:srgbClr val="409995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4855960" y="1513596"/>
            <a:ext cx="3678436" cy="2144006"/>
            <a:chOff x="4702013" y="2084747"/>
            <a:chExt cx="3464101" cy="2611287"/>
          </a:xfrm>
        </p:grpSpPr>
        <p:sp>
          <p:nvSpPr>
            <p:cNvPr id="3" name="Rounded Rectangle 2"/>
            <p:cNvSpPr/>
            <p:nvPr/>
          </p:nvSpPr>
          <p:spPr>
            <a:xfrm>
              <a:off x="4702013" y="3334408"/>
              <a:ext cx="657727" cy="3672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7508387" y="3346113"/>
              <a:ext cx="657727" cy="3672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6154216" y="2084747"/>
              <a:ext cx="657727" cy="3672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5496489" y="4328795"/>
              <a:ext cx="657727" cy="3672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721299" y="4328796"/>
              <a:ext cx="657727" cy="36723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0" y="6469017"/>
            <a:ext cx="23738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</a:rPr>
              <a:t>Adapted from </a:t>
            </a:r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hlinkClick r:id="rId5" invalidUrl="http://: https://libraries.mit.edu/data-management/files/2014/05/file-organization-july2014.pdf"/>
              </a:rPr>
              <a:t>MIT Libraries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189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22"/>
  <p:tag name="ARTICULATE_NAV_LEVEL" val="1"/>
  <p:tag name="ARTICULATE_SLIDE_PRESENTER_GUID" val="c332b34d-029a-4cc8-8087-9d030f836091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4"/>
  <p:tag name="ARTICULATE_NAV_LEVEL" val="1"/>
  <p:tag name="ARTICULATE_SLIDE_PRESENTER_GUID" val="c332b34d-029a-4cc8-8087-9d030f836091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  <p:tag name="ORIGINAL_AUDIO_FILEPATH" val="C:\wamp\www\Box Sync\BD2K\OER Content\BDK07\Staged\Audio\BDK07-01_Slide20_comb.wav"/>
  <p:tag name="ELAPSEDTIME" val="27.052"/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TITLE_TAG" val="Additional Guidelines"/>
  <p:tag name="AUDIO_ID" val="315"/>
  <p:tag name="ORIGINAL_AUDIO_FILEPATH" val="C:\wamp\www\Box Sync\BD2K\OER Content\BDK07\Staged\Audio\cleanedAudio\BDK07-01_Slide21.wav"/>
  <p:tag name="ELAPSEDTIME" val="22.382"/>
  <p:tag name="ARTICULATE_NAV_LEVEL" val="1"/>
  <p:tag name="ARTICULATE_SLIDE_PRESENTER_GUID" val="c332b34d-029a-4cc8-8087-9d030f836091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26"/>
  <p:tag name="ORIGINAL_AUDIO_FILEPATH" val="C:\wamp\www\Box Sync\BD2K\OER Content\BDK07\Staged\Audio\cleanedAudio\BDK07-01_Slide22.wav"/>
  <p:tag name="ELAPSEDTIME" val="21.682"/>
  <p:tag name="ARTICULATE_NAV_LEVEL" val="1"/>
  <p:tag name="ARTICULATE_SLIDE_PRESENTER_GUID" val="c332b34d-029a-4cc8-8087-9d030f836091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24842</TotalTime>
  <Words>1407</Words>
  <Application>Microsoft Macintosh PowerPoint</Application>
  <PresentationFormat>On-screen Show (4:3)</PresentationFormat>
  <Paragraphs>286</Paragraphs>
  <Slides>37</Slides>
  <Notes>31</Notes>
  <HiddenSlides>2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Calibri</vt:lpstr>
      <vt:lpstr>Century Gothic</vt:lpstr>
      <vt:lpstr>Montserrat</vt:lpstr>
      <vt:lpstr>Rockwell Extra Bold</vt:lpstr>
      <vt:lpstr>Wingdings</vt:lpstr>
      <vt:lpstr>Wood Type</vt:lpstr>
      <vt:lpstr>PowerPoint Presentation</vt:lpstr>
      <vt:lpstr>learning outcomes</vt:lpstr>
      <vt:lpstr>research and data lifecycles</vt:lpstr>
      <vt:lpstr>PowerPoint Presentation</vt:lpstr>
      <vt:lpstr>data management plan (dmp)</vt:lpstr>
      <vt:lpstr>data management plan (dmp)</vt:lpstr>
      <vt:lpstr>PowerPoint Presentation</vt:lpstr>
      <vt:lpstr>PowerPoint Presentation</vt:lpstr>
      <vt:lpstr>organizing your files</vt:lpstr>
      <vt:lpstr>PowerPoint Presentation</vt:lpstr>
      <vt:lpstr>naming your files</vt:lpstr>
      <vt:lpstr>naming your files</vt:lpstr>
      <vt:lpstr>versioning</vt:lpstr>
      <vt:lpstr>experimental design</vt:lpstr>
      <vt:lpstr>significance &amp; premise</vt:lpstr>
      <vt:lpstr>PowerPoint Presentation</vt:lpstr>
      <vt:lpstr>nature checklist</vt:lpstr>
      <vt:lpstr>controlling bias</vt:lpstr>
      <vt:lpstr>experimental design details</vt:lpstr>
      <vt:lpstr>PowerPoint Presentation</vt:lpstr>
      <vt:lpstr>lessons from clinical research</vt:lpstr>
      <vt:lpstr>give it a try…</vt:lpstr>
      <vt:lpstr>Where can I find data standards for animal research?</vt:lpstr>
      <vt:lpstr>Where can I find data standards for clinical research?</vt:lpstr>
      <vt:lpstr>Where can I find data standards for bioscience research?</vt:lpstr>
      <vt:lpstr>the take away</vt:lpstr>
      <vt:lpstr>PowerPoint Presentation</vt:lpstr>
      <vt:lpstr>tabular data</vt:lpstr>
      <vt:lpstr>PowerPoint Presentation</vt:lpstr>
      <vt:lpstr>data dictionary</vt:lpstr>
      <vt:lpstr>data dictionary for organization</vt:lpstr>
      <vt:lpstr>data dictionary for organization</vt:lpstr>
      <vt:lpstr>a note on data quality</vt:lpstr>
      <vt:lpstr>OHSU REDCap – you can use it </vt:lpstr>
      <vt:lpstr>Open Science Framework (OSF)</vt:lpstr>
      <vt:lpstr>recap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 Champieux</dc:creator>
  <cp:lastModifiedBy>Microsoft Office User</cp:lastModifiedBy>
  <cp:revision>301</cp:revision>
  <cp:lastPrinted>2016-10-13T19:09:48Z</cp:lastPrinted>
  <dcterms:created xsi:type="dcterms:W3CDTF">2016-07-15T21:56:35Z</dcterms:created>
  <dcterms:modified xsi:type="dcterms:W3CDTF">2017-04-05T20:56:34Z</dcterms:modified>
</cp:coreProperties>
</file>